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2"/>
  </p:notesMasterIdLst>
  <p:handoutMasterIdLst>
    <p:handoutMasterId r:id="rId33"/>
  </p:handoutMasterIdLst>
  <p:sldIdLst>
    <p:sldId id="256" r:id="rId3"/>
    <p:sldId id="278" r:id="rId4"/>
    <p:sldId id="279" r:id="rId5"/>
    <p:sldId id="257" r:id="rId6"/>
    <p:sldId id="260" r:id="rId7"/>
    <p:sldId id="262" r:id="rId8"/>
    <p:sldId id="275" r:id="rId9"/>
    <p:sldId id="283" r:id="rId10"/>
    <p:sldId id="281" r:id="rId11"/>
    <p:sldId id="265" r:id="rId12"/>
    <p:sldId id="273" r:id="rId13"/>
    <p:sldId id="258" r:id="rId14"/>
    <p:sldId id="280" r:id="rId15"/>
    <p:sldId id="259" r:id="rId16"/>
    <p:sldId id="282" r:id="rId17"/>
    <p:sldId id="286" r:id="rId18"/>
    <p:sldId id="284" r:id="rId19"/>
    <p:sldId id="285" r:id="rId20"/>
    <p:sldId id="287" r:id="rId21"/>
    <p:sldId id="288" r:id="rId22"/>
    <p:sldId id="291" r:id="rId23"/>
    <p:sldId id="290" r:id="rId24"/>
    <p:sldId id="2030" r:id="rId25"/>
    <p:sldId id="293" r:id="rId26"/>
    <p:sldId id="2037" r:id="rId27"/>
    <p:sldId id="2022" r:id="rId28"/>
    <p:sldId id="2024" r:id="rId29"/>
    <p:sldId id="266"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4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687A4-B5A1-482D-A8C9-3170D5F9F53D}" type="doc">
      <dgm:prSet loTypeId="urn:microsoft.com/office/officeart/2011/layout/HexagonRadial" loCatId="cycle" qsTypeId="urn:microsoft.com/office/officeart/2005/8/quickstyle/3d3" qsCatId="3D" csTypeId="urn:microsoft.com/office/officeart/2005/8/colors/colorful4" csCatId="colorful" phldr="1"/>
      <dgm:spPr/>
      <dgm:t>
        <a:bodyPr/>
        <a:lstStyle/>
        <a:p>
          <a:endParaRPr lang="en-IN"/>
        </a:p>
      </dgm:t>
    </dgm:pt>
    <dgm:pt modelId="{EBD6B773-AA62-4C0B-8CDC-317372209FF6}">
      <dgm:prSet phldrT="[Text]"/>
      <dgm:spPr/>
      <dgm:t>
        <a:bodyPr/>
        <a:lstStyle/>
        <a:p>
          <a:r>
            <a:rPr lang="en-US" b="1" dirty="0">
              <a:solidFill>
                <a:schemeClr val="tx1"/>
              </a:solidFill>
              <a:latin typeface="Arial" panose="020B0604020202020204" pitchFamily="34" charset="0"/>
              <a:cs typeface="Arial" panose="020B0604020202020204" pitchFamily="34" charset="0"/>
            </a:rPr>
            <a:t>PASTORALISTS</a:t>
          </a:r>
          <a:endParaRPr lang="en-IN" b="1" dirty="0">
            <a:solidFill>
              <a:schemeClr val="tx1"/>
            </a:solidFill>
            <a:latin typeface="Arial" panose="020B0604020202020204" pitchFamily="34" charset="0"/>
            <a:cs typeface="Arial" panose="020B0604020202020204" pitchFamily="34" charset="0"/>
          </a:endParaRPr>
        </a:p>
      </dgm:t>
    </dgm:pt>
    <dgm:pt modelId="{21AB7C4D-847F-44EA-8E67-DD61CC225606}" type="parTrans" cxnId="{724F7889-F8C5-4AE4-97BD-0A8684D79D8D}">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1AFDB152-BEE3-4B15-9589-074D92D2A259}" type="sibTrans" cxnId="{724F7889-F8C5-4AE4-97BD-0A8684D79D8D}">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7B154392-A23C-44AC-BED4-847D6C5DE4CB}">
      <dgm:prSet phldrT="[Text]"/>
      <dgm:spPr/>
      <dgm:t>
        <a:bodyPr/>
        <a:lstStyle/>
        <a:p>
          <a:r>
            <a:rPr lang="en-US" b="1" dirty="0">
              <a:solidFill>
                <a:schemeClr val="tx1"/>
              </a:solidFill>
              <a:latin typeface="Arial" panose="020B0604020202020204" pitchFamily="34" charset="0"/>
              <a:cs typeface="Arial" panose="020B0604020202020204" pitchFamily="34" charset="0"/>
            </a:rPr>
            <a:t>FOREST</a:t>
          </a:r>
        </a:p>
      </dgm:t>
    </dgm:pt>
    <dgm:pt modelId="{777F986D-E017-44A1-BC1F-D36AEC30D048}" type="parTrans" cxnId="{3DE38F2D-58AE-4EDE-BE5E-A6E35E842C2F}">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C71670C0-C7C3-47A6-AC65-B066CCDE3B43}" type="sibTrans" cxnId="{3DE38F2D-58AE-4EDE-BE5E-A6E35E842C2F}">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6C1783AB-E3E2-4251-A1E9-3949E381293A}">
      <dgm:prSet phldrT="[Text]"/>
      <dgm:spPr/>
      <dgm:t>
        <a:bodyPr/>
        <a:lstStyle/>
        <a:p>
          <a:r>
            <a:rPr lang="en-US" b="1" dirty="0">
              <a:solidFill>
                <a:schemeClr val="tx1"/>
              </a:solidFill>
              <a:latin typeface="Arial" panose="020B0604020202020204" pitchFamily="34" charset="0"/>
              <a:cs typeface="Arial" panose="020B0604020202020204" pitchFamily="34" charset="0"/>
            </a:rPr>
            <a:t>RESEARCH </a:t>
          </a:r>
        </a:p>
        <a:p>
          <a:r>
            <a:rPr lang="en-US" b="1" dirty="0">
              <a:solidFill>
                <a:schemeClr val="tx1"/>
              </a:solidFill>
              <a:latin typeface="Arial" panose="020B0604020202020204" pitchFamily="34" charset="0"/>
              <a:cs typeface="Arial" panose="020B0604020202020204" pitchFamily="34" charset="0"/>
            </a:rPr>
            <a:t>INSTITUTIONS</a:t>
          </a:r>
          <a:endParaRPr lang="en-IN" b="1" dirty="0">
            <a:solidFill>
              <a:schemeClr val="tx1"/>
            </a:solidFill>
            <a:latin typeface="Arial" panose="020B0604020202020204" pitchFamily="34" charset="0"/>
            <a:cs typeface="Arial" panose="020B0604020202020204" pitchFamily="34" charset="0"/>
          </a:endParaRPr>
        </a:p>
      </dgm:t>
    </dgm:pt>
    <dgm:pt modelId="{44884CAC-6712-47DB-8F48-5B04A3CE1660}" type="parTrans" cxnId="{2CE676B4-9D53-431F-88EE-9BDCE1F68466}">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370FE5BA-4F23-4101-882E-0E2EDCF69E62}" type="sibTrans" cxnId="{2CE676B4-9D53-431F-88EE-9BDCE1F68466}">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1BAF6B81-DC6C-4963-9DAA-4268D0EE7ACE}">
      <dgm:prSet phldrT="[Text]"/>
      <dgm:spPr/>
      <dgm:t>
        <a:bodyPr/>
        <a:lstStyle/>
        <a:p>
          <a:r>
            <a:rPr lang="en-US" b="1" dirty="0">
              <a:solidFill>
                <a:schemeClr val="tx1"/>
              </a:solidFill>
              <a:latin typeface="Arial" panose="020B0604020202020204" pitchFamily="34" charset="0"/>
              <a:cs typeface="Arial" panose="020B0604020202020204" pitchFamily="34" charset="0"/>
            </a:rPr>
            <a:t>RURAL</a:t>
          </a:r>
        </a:p>
        <a:p>
          <a:r>
            <a:rPr lang="en-US" b="1" dirty="0">
              <a:solidFill>
                <a:schemeClr val="tx1"/>
              </a:solidFill>
              <a:latin typeface="Arial" panose="020B0604020202020204" pitchFamily="34" charset="0"/>
              <a:cs typeface="Arial" panose="020B0604020202020204" pitchFamily="34" charset="0"/>
            </a:rPr>
            <a:t>DEVELOPMENT</a:t>
          </a:r>
          <a:endParaRPr lang="en-IN" b="1" dirty="0">
            <a:solidFill>
              <a:schemeClr val="tx1"/>
            </a:solidFill>
            <a:latin typeface="Arial" panose="020B0604020202020204" pitchFamily="34" charset="0"/>
            <a:cs typeface="Arial" panose="020B0604020202020204" pitchFamily="34" charset="0"/>
          </a:endParaRPr>
        </a:p>
      </dgm:t>
    </dgm:pt>
    <dgm:pt modelId="{0BEE3D8F-0017-4A60-B496-4B1DA5F387C8}" type="parTrans" cxnId="{33F83CA4-8830-4F68-97BB-1DFDC31CBE28}">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879DF498-09E9-4D65-8AA4-D3AC8398F124}" type="sibTrans" cxnId="{33F83CA4-8830-4F68-97BB-1DFDC31CBE28}">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97D2D7C1-61BE-4FA3-9A37-9618ADEEA5A8}">
      <dgm:prSet phldrT="[Text]"/>
      <dgm:spPr/>
      <dgm:t>
        <a:bodyPr/>
        <a:lstStyle/>
        <a:p>
          <a:r>
            <a:rPr lang="en-US" b="1" dirty="0">
              <a:solidFill>
                <a:schemeClr val="tx1"/>
              </a:solidFill>
              <a:latin typeface="Arial" panose="020B0604020202020204" pitchFamily="34" charset="0"/>
              <a:cs typeface="Arial" panose="020B0604020202020204" pitchFamily="34" charset="0"/>
            </a:rPr>
            <a:t>EDUCATION</a:t>
          </a:r>
          <a:endParaRPr lang="en-IN" b="1" dirty="0">
            <a:solidFill>
              <a:schemeClr val="tx1"/>
            </a:solidFill>
            <a:latin typeface="Arial" panose="020B0604020202020204" pitchFamily="34" charset="0"/>
            <a:cs typeface="Arial" panose="020B0604020202020204" pitchFamily="34" charset="0"/>
          </a:endParaRPr>
        </a:p>
      </dgm:t>
    </dgm:pt>
    <dgm:pt modelId="{8E9BFC93-740C-4E09-BCBA-FDE82D172F24}" type="parTrans" cxnId="{8EFD76E3-D405-4679-AAEB-8697EC24242E}">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05196452-9CC0-4E58-86C7-F3176C881DCB}" type="sibTrans" cxnId="{8EFD76E3-D405-4679-AAEB-8697EC24242E}">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2FA1780E-3C2A-40F4-AF2C-DB9728E426B9}">
      <dgm:prSet phldrT="[Text]"/>
      <dgm:spPr/>
      <dgm:t>
        <a:bodyPr/>
        <a:lstStyle/>
        <a:p>
          <a:r>
            <a:rPr lang="en-US" b="1" dirty="0">
              <a:solidFill>
                <a:schemeClr val="tx1"/>
              </a:solidFill>
              <a:latin typeface="Arial" panose="020B0604020202020204" pitchFamily="34" charset="0"/>
              <a:cs typeface="Arial" panose="020B0604020202020204" pitchFamily="34" charset="0"/>
            </a:rPr>
            <a:t>ANIMAL</a:t>
          </a:r>
        </a:p>
        <a:p>
          <a:r>
            <a:rPr lang="en-US" b="1" dirty="0">
              <a:solidFill>
                <a:schemeClr val="tx1"/>
              </a:solidFill>
              <a:latin typeface="Arial" panose="020B0604020202020204" pitchFamily="34" charset="0"/>
              <a:cs typeface="Arial" panose="020B0604020202020204" pitchFamily="34" charset="0"/>
            </a:rPr>
            <a:t>HUSBANDARY</a:t>
          </a:r>
          <a:endParaRPr lang="en-IN" b="1" dirty="0">
            <a:solidFill>
              <a:schemeClr val="tx1"/>
            </a:solidFill>
            <a:latin typeface="Arial" panose="020B0604020202020204" pitchFamily="34" charset="0"/>
            <a:cs typeface="Arial" panose="020B0604020202020204" pitchFamily="34" charset="0"/>
          </a:endParaRPr>
        </a:p>
      </dgm:t>
    </dgm:pt>
    <dgm:pt modelId="{2E2471B6-3055-4C74-A0C4-026F01E7B84D}" type="parTrans" cxnId="{8F0C9ABE-F0CD-4487-9635-28292823E561}">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FE811816-17B8-4F2E-9ECD-BC7A45186E6E}" type="sibTrans" cxnId="{8F0C9ABE-F0CD-4487-9635-28292823E561}">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49DF5C29-C6ED-4777-95BE-03628A6661CE}">
      <dgm:prSet phldrT="[Text]"/>
      <dgm:spPr/>
      <dgm:t>
        <a:bodyPr/>
        <a:lstStyle/>
        <a:p>
          <a:r>
            <a:rPr lang="en-US" b="1" dirty="0">
              <a:solidFill>
                <a:schemeClr val="tx1"/>
              </a:solidFill>
              <a:latin typeface="Arial" panose="020B0604020202020204" pitchFamily="34" charset="0"/>
              <a:cs typeface="Arial" panose="020B0604020202020204" pitchFamily="34" charset="0"/>
            </a:rPr>
            <a:t>HEALTH</a:t>
          </a:r>
          <a:endParaRPr lang="en-IN" b="1" dirty="0">
            <a:solidFill>
              <a:schemeClr val="tx1"/>
            </a:solidFill>
            <a:latin typeface="Arial" panose="020B0604020202020204" pitchFamily="34" charset="0"/>
            <a:cs typeface="Arial" panose="020B0604020202020204" pitchFamily="34" charset="0"/>
          </a:endParaRPr>
        </a:p>
      </dgm:t>
    </dgm:pt>
    <dgm:pt modelId="{0E2E597C-C031-4580-9896-54BB21C579B2}" type="parTrans" cxnId="{2C7C65B6-BA5C-487C-BF17-241A203893AA}">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707BC348-C260-4F03-94CD-2B6714D306C3}" type="sibTrans" cxnId="{2C7C65B6-BA5C-487C-BF17-241A203893AA}">
      <dgm:prSet/>
      <dgm:spPr/>
      <dgm:t>
        <a:bodyPr/>
        <a:lstStyle/>
        <a:p>
          <a:endParaRPr lang="en-IN" b="1">
            <a:solidFill>
              <a:schemeClr val="tx1"/>
            </a:solidFill>
            <a:latin typeface="Arial" panose="020B0604020202020204" pitchFamily="34" charset="0"/>
            <a:cs typeface="Arial" panose="020B0604020202020204" pitchFamily="34" charset="0"/>
          </a:endParaRPr>
        </a:p>
      </dgm:t>
    </dgm:pt>
    <dgm:pt modelId="{20BA51E4-9315-4700-BBBE-ED0F2CBC1EC7}" type="pres">
      <dgm:prSet presAssocID="{41A687A4-B5A1-482D-A8C9-3170D5F9F53D}" presName="Name0" presStyleCnt="0">
        <dgm:presLayoutVars>
          <dgm:chMax val="1"/>
          <dgm:chPref val="1"/>
          <dgm:dir/>
          <dgm:animOne val="branch"/>
          <dgm:animLvl val="lvl"/>
        </dgm:presLayoutVars>
      </dgm:prSet>
      <dgm:spPr/>
    </dgm:pt>
    <dgm:pt modelId="{29F326FF-9729-49F3-843D-827C0C17E4F4}" type="pres">
      <dgm:prSet presAssocID="{EBD6B773-AA62-4C0B-8CDC-317372209FF6}" presName="Parent" presStyleLbl="node0" presStyleIdx="0" presStyleCnt="1">
        <dgm:presLayoutVars>
          <dgm:chMax val="6"/>
          <dgm:chPref val="6"/>
        </dgm:presLayoutVars>
      </dgm:prSet>
      <dgm:spPr/>
    </dgm:pt>
    <dgm:pt modelId="{434A6F90-F781-42DE-A148-4D2CE73D9109}" type="pres">
      <dgm:prSet presAssocID="{7B154392-A23C-44AC-BED4-847D6C5DE4CB}" presName="Accent1" presStyleCnt="0"/>
      <dgm:spPr/>
    </dgm:pt>
    <dgm:pt modelId="{59F240FA-D418-4785-9399-80BEB5400F5F}" type="pres">
      <dgm:prSet presAssocID="{7B154392-A23C-44AC-BED4-847D6C5DE4CB}" presName="Accent" presStyleLbl="bgShp" presStyleIdx="0" presStyleCnt="6"/>
      <dgm:spPr/>
    </dgm:pt>
    <dgm:pt modelId="{BA98A752-D343-447F-99CC-2C17525BF5B4}" type="pres">
      <dgm:prSet presAssocID="{7B154392-A23C-44AC-BED4-847D6C5DE4CB}" presName="Child1" presStyleLbl="node1" presStyleIdx="0" presStyleCnt="6">
        <dgm:presLayoutVars>
          <dgm:chMax val="0"/>
          <dgm:chPref val="0"/>
          <dgm:bulletEnabled val="1"/>
        </dgm:presLayoutVars>
      </dgm:prSet>
      <dgm:spPr/>
    </dgm:pt>
    <dgm:pt modelId="{2F603CB5-0696-4EAA-94D2-A3A6BD6E1197}" type="pres">
      <dgm:prSet presAssocID="{6C1783AB-E3E2-4251-A1E9-3949E381293A}" presName="Accent2" presStyleCnt="0"/>
      <dgm:spPr/>
    </dgm:pt>
    <dgm:pt modelId="{09E43146-1753-497E-8C65-434BA296F4BE}" type="pres">
      <dgm:prSet presAssocID="{6C1783AB-E3E2-4251-A1E9-3949E381293A}" presName="Accent" presStyleLbl="bgShp" presStyleIdx="1" presStyleCnt="6"/>
      <dgm:spPr/>
    </dgm:pt>
    <dgm:pt modelId="{FADB9CE7-706D-4DB7-BDD9-0D604E4D8406}" type="pres">
      <dgm:prSet presAssocID="{6C1783AB-E3E2-4251-A1E9-3949E381293A}" presName="Child2" presStyleLbl="node1" presStyleIdx="1" presStyleCnt="6">
        <dgm:presLayoutVars>
          <dgm:chMax val="0"/>
          <dgm:chPref val="0"/>
          <dgm:bulletEnabled val="1"/>
        </dgm:presLayoutVars>
      </dgm:prSet>
      <dgm:spPr/>
    </dgm:pt>
    <dgm:pt modelId="{2FAE040C-EACD-4D8C-9A5A-2DEA50F55A8A}" type="pres">
      <dgm:prSet presAssocID="{1BAF6B81-DC6C-4963-9DAA-4268D0EE7ACE}" presName="Accent3" presStyleCnt="0"/>
      <dgm:spPr/>
    </dgm:pt>
    <dgm:pt modelId="{4F1592B1-F7F4-4A4A-A175-F1B12F78051F}" type="pres">
      <dgm:prSet presAssocID="{1BAF6B81-DC6C-4963-9DAA-4268D0EE7ACE}" presName="Accent" presStyleLbl="bgShp" presStyleIdx="2" presStyleCnt="6"/>
      <dgm:spPr/>
    </dgm:pt>
    <dgm:pt modelId="{902A9325-459A-49E1-8F20-77BE331DA680}" type="pres">
      <dgm:prSet presAssocID="{1BAF6B81-DC6C-4963-9DAA-4268D0EE7ACE}" presName="Child3" presStyleLbl="node1" presStyleIdx="2" presStyleCnt="6">
        <dgm:presLayoutVars>
          <dgm:chMax val="0"/>
          <dgm:chPref val="0"/>
          <dgm:bulletEnabled val="1"/>
        </dgm:presLayoutVars>
      </dgm:prSet>
      <dgm:spPr/>
    </dgm:pt>
    <dgm:pt modelId="{C51897DA-9E33-4B60-BCFD-356E2D1F94DC}" type="pres">
      <dgm:prSet presAssocID="{97D2D7C1-61BE-4FA3-9A37-9618ADEEA5A8}" presName="Accent4" presStyleCnt="0"/>
      <dgm:spPr/>
    </dgm:pt>
    <dgm:pt modelId="{B4E686C3-F041-4E32-95A6-58364E3AAF82}" type="pres">
      <dgm:prSet presAssocID="{97D2D7C1-61BE-4FA3-9A37-9618ADEEA5A8}" presName="Accent" presStyleLbl="bgShp" presStyleIdx="3" presStyleCnt="6"/>
      <dgm:spPr/>
    </dgm:pt>
    <dgm:pt modelId="{019A923D-FC42-4D41-8E24-BF181A22ED00}" type="pres">
      <dgm:prSet presAssocID="{97D2D7C1-61BE-4FA3-9A37-9618ADEEA5A8}" presName="Child4" presStyleLbl="node1" presStyleIdx="3" presStyleCnt="6">
        <dgm:presLayoutVars>
          <dgm:chMax val="0"/>
          <dgm:chPref val="0"/>
          <dgm:bulletEnabled val="1"/>
        </dgm:presLayoutVars>
      </dgm:prSet>
      <dgm:spPr/>
    </dgm:pt>
    <dgm:pt modelId="{8AAC4F37-5BAC-4B51-9B97-FBDC68044D02}" type="pres">
      <dgm:prSet presAssocID="{2FA1780E-3C2A-40F4-AF2C-DB9728E426B9}" presName="Accent5" presStyleCnt="0"/>
      <dgm:spPr/>
    </dgm:pt>
    <dgm:pt modelId="{725FE95D-83BD-4E23-A1DC-98BA8664CDB0}" type="pres">
      <dgm:prSet presAssocID="{2FA1780E-3C2A-40F4-AF2C-DB9728E426B9}" presName="Accent" presStyleLbl="bgShp" presStyleIdx="4" presStyleCnt="6"/>
      <dgm:spPr/>
    </dgm:pt>
    <dgm:pt modelId="{8941DC85-34C1-4D8F-BDBA-70F4E71499DC}" type="pres">
      <dgm:prSet presAssocID="{2FA1780E-3C2A-40F4-AF2C-DB9728E426B9}" presName="Child5" presStyleLbl="node1" presStyleIdx="4" presStyleCnt="6">
        <dgm:presLayoutVars>
          <dgm:chMax val="0"/>
          <dgm:chPref val="0"/>
          <dgm:bulletEnabled val="1"/>
        </dgm:presLayoutVars>
      </dgm:prSet>
      <dgm:spPr/>
    </dgm:pt>
    <dgm:pt modelId="{2F3AA3C3-6E33-4EDB-877E-B8F77655FE58}" type="pres">
      <dgm:prSet presAssocID="{49DF5C29-C6ED-4777-95BE-03628A6661CE}" presName="Accent6" presStyleCnt="0"/>
      <dgm:spPr/>
    </dgm:pt>
    <dgm:pt modelId="{ABBFA1BB-154B-40BE-818E-3E032B20E51D}" type="pres">
      <dgm:prSet presAssocID="{49DF5C29-C6ED-4777-95BE-03628A6661CE}" presName="Accent" presStyleLbl="bgShp" presStyleIdx="5" presStyleCnt="6"/>
      <dgm:spPr/>
    </dgm:pt>
    <dgm:pt modelId="{2632FC83-4FA5-42D3-B43F-96563BE91B0D}" type="pres">
      <dgm:prSet presAssocID="{49DF5C29-C6ED-4777-95BE-03628A6661CE}" presName="Child6" presStyleLbl="node1" presStyleIdx="5" presStyleCnt="6">
        <dgm:presLayoutVars>
          <dgm:chMax val="0"/>
          <dgm:chPref val="0"/>
          <dgm:bulletEnabled val="1"/>
        </dgm:presLayoutVars>
      </dgm:prSet>
      <dgm:spPr/>
    </dgm:pt>
  </dgm:ptLst>
  <dgm:cxnLst>
    <dgm:cxn modelId="{3DE38F2D-58AE-4EDE-BE5E-A6E35E842C2F}" srcId="{EBD6B773-AA62-4C0B-8CDC-317372209FF6}" destId="{7B154392-A23C-44AC-BED4-847D6C5DE4CB}" srcOrd="0" destOrd="0" parTransId="{777F986D-E017-44A1-BC1F-D36AEC30D048}" sibTransId="{C71670C0-C7C3-47A6-AC65-B066CCDE3B43}"/>
    <dgm:cxn modelId="{C43EF433-48CE-423B-843C-35BD502BBDBC}" type="presOf" srcId="{EBD6B773-AA62-4C0B-8CDC-317372209FF6}" destId="{29F326FF-9729-49F3-843D-827C0C17E4F4}" srcOrd="0" destOrd="0" presId="urn:microsoft.com/office/officeart/2011/layout/HexagonRadial"/>
    <dgm:cxn modelId="{3A9C9B5A-B132-478C-BCCB-7F4AB2265714}" type="presOf" srcId="{2FA1780E-3C2A-40F4-AF2C-DB9728E426B9}" destId="{8941DC85-34C1-4D8F-BDBA-70F4E71499DC}" srcOrd="0" destOrd="0" presId="urn:microsoft.com/office/officeart/2011/layout/HexagonRadial"/>
    <dgm:cxn modelId="{DF8E1C7C-E79E-4848-A315-79CA47849BCD}" type="presOf" srcId="{7B154392-A23C-44AC-BED4-847D6C5DE4CB}" destId="{BA98A752-D343-447F-99CC-2C17525BF5B4}" srcOrd="0" destOrd="0" presId="urn:microsoft.com/office/officeart/2011/layout/HexagonRadial"/>
    <dgm:cxn modelId="{724F7889-F8C5-4AE4-97BD-0A8684D79D8D}" srcId="{41A687A4-B5A1-482D-A8C9-3170D5F9F53D}" destId="{EBD6B773-AA62-4C0B-8CDC-317372209FF6}" srcOrd="0" destOrd="0" parTransId="{21AB7C4D-847F-44EA-8E67-DD61CC225606}" sibTransId="{1AFDB152-BEE3-4B15-9589-074D92D2A259}"/>
    <dgm:cxn modelId="{29FF769A-110F-41D0-A63C-A9B0CD749C84}" type="presOf" srcId="{97D2D7C1-61BE-4FA3-9A37-9618ADEEA5A8}" destId="{019A923D-FC42-4D41-8E24-BF181A22ED00}" srcOrd="0" destOrd="0" presId="urn:microsoft.com/office/officeart/2011/layout/HexagonRadial"/>
    <dgm:cxn modelId="{BB0F39A4-690D-4DD8-BECB-9271A51388E9}" type="presOf" srcId="{41A687A4-B5A1-482D-A8C9-3170D5F9F53D}" destId="{20BA51E4-9315-4700-BBBE-ED0F2CBC1EC7}" srcOrd="0" destOrd="0" presId="urn:microsoft.com/office/officeart/2011/layout/HexagonRadial"/>
    <dgm:cxn modelId="{33F83CA4-8830-4F68-97BB-1DFDC31CBE28}" srcId="{EBD6B773-AA62-4C0B-8CDC-317372209FF6}" destId="{1BAF6B81-DC6C-4963-9DAA-4268D0EE7ACE}" srcOrd="2" destOrd="0" parTransId="{0BEE3D8F-0017-4A60-B496-4B1DA5F387C8}" sibTransId="{879DF498-09E9-4D65-8AA4-D3AC8398F124}"/>
    <dgm:cxn modelId="{2CE676B4-9D53-431F-88EE-9BDCE1F68466}" srcId="{EBD6B773-AA62-4C0B-8CDC-317372209FF6}" destId="{6C1783AB-E3E2-4251-A1E9-3949E381293A}" srcOrd="1" destOrd="0" parTransId="{44884CAC-6712-47DB-8F48-5B04A3CE1660}" sibTransId="{370FE5BA-4F23-4101-882E-0E2EDCF69E62}"/>
    <dgm:cxn modelId="{2C7C65B6-BA5C-487C-BF17-241A203893AA}" srcId="{EBD6B773-AA62-4C0B-8CDC-317372209FF6}" destId="{49DF5C29-C6ED-4777-95BE-03628A6661CE}" srcOrd="5" destOrd="0" parTransId="{0E2E597C-C031-4580-9896-54BB21C579B2}" sibTransId="{707BC348-C260-4F03-94CD-2B6714D306C3}"/>
    <dgm:cxn modelId="{EDB342BB-59AF-4445-9431-07E773C1D54A}" type="presOf" srcId="{6C1783AB-E3E2-4251-A1E9-3949E381293A}" destId="{FADB9CE7-706D-4DB7-BDD9-0D604E4D8406}" srcOrd="0" destOrd="0" presId="urn:microsoft.com/office/officeart/2011/layout/HexagonRadial"/>
    <dgm:cxn modelId="{8F0C9ABE-F0CD-4487-9635-28292823E561}" srcId="{EBD6B773-AA62-4C0B-8CDC-317372209FF6}" destId="{2FA1780E-3C2A-40F4-AF2C-DB9728E426B9}" srcOrd="4" destOrd="0" parTransId="{2E2471B6-3055-4C74-A0C4-026F01E7B84D}" sibTransId="{FE811816-17B8-4F2E-9ECD-BC7A45186E6E}"/>
    <dgm:cxn modelId="{F6FE70E3-93DB-4A87-B7DD-8A31A0FEEC53}" type="presOf" srcId="{1BAF6B81-DC6C-4963-9DAA-4268D0EE7ACE}" destId="{902A9325-459A-49E1-8F20-77BE331DA680}" srcOrd="0" destOrd="0" presId="urn:microsoft.com/office/officeart/2011/layout/HexagonRadial"/>
    <dgm:cxn modelId="{8EFD76E3-D405-4679-AAEB-8697EC24242E}" srcId="{EBD6B773-AA62-4C0B-8CDC-317372209FF6}" destId="{97D2D7C1-61BE-4FA3-9A37-9618ADEEA5A8}" srcOrd="3" destOrd="0" parTransId="{8E9BFC93-740C-4E09-BCBA-FDE82D172F24}" sibTransId="{05196452-9CC0-4E58-86C7-F3176C881DCB}"/>
    <dgm:cxn modelId="{B048FDE3-03C7-4233-BA39-64FE47C7A019}" type="presOf" srcId="{49DF5C29-C6ED-4777-95BE-03628A6661CE}" destId="{2632FC83-4FA5-42D3-B43F-96563BE91B0D}" srcOrd="0" destOrd="0" presId="urn:microsoft.com/office/officeart/2011/layout/HexagonRadial"/>
    <dgm:cxn modelId="{70CA979C-D95D-46BF-B1D1-F42A7B8E96ED}" type="presParOf" srcId="{20BA51E4-9315-4700-BBBE-ED0F2CBC1EC7}" destId="{29F326FF-9729-49F3-843D-827C0C17E4F4}" srcOrd="0" destOrd="0" presId="urn:microsoft.com/office/officeart/2011/layout/HexagonRadial"/>
    <dgm:cxn modelId="{A8BFE674-0B40-467B-AD8B-60A0796D7FEF}" type="presParOf" srcId="{20BA51E4-9315-4700-BBBE-ED0F2CBC1EC7}" destId="{434A6F90-F781-42DE-A148-4D2CE73D9109}" srcOrd="1" destOrd="0" presId="urn:microsoft.com/office/officeart/2011/layout/HexagonRadial"/>
    <dgm:cxn modelId="{8F55023F-EB12-4E56-BB54-46EFF5365A48}" type="presParOf" srcId="{434A6F90-F781-42DE-A148-4D2CE73D9109}" destId="{59F240FA-D418-4785-9399-80BEB5400F5F}" srcOrd="0" destOrd="0" presId="urn:microsoft.com/office/officeart/2011/layout/HexagonRadial"/>
    <dgm:cxn modelId="{A78F6983-B265-4C46-9648-9B4F6DC46B5E}" type="presParOf" srcId="{20BA51E4-9315-4700-BBBE-ED0F2CBC1EC7}" destId="{BA98A752-D343-447F-99CC-2C17525BF5B4}" srcOrd="2" destOrd="0" presId="urn:microsoft.com/office/officeart/2011/layout/HexagonRadial"/>
    <dgm:cxn modelId="{3E50EA7E-7290-4CF5-96F9-BBDF6C45DA35}" type="presParOf" srcId="{20BA51E4-9315-4700-BBBE-ED0F2CBC1EC7}" destId="{2F603CB5-0696-4EAA-94D2-A3A6BD6E1197}" srcOrd="3" destOrd="0" presId="urn:microsoft.com/office/officeart/2011/layout/HexagonRadial"/>
    <dgm:cxn modelId="{648DBEC0-B310-42DC-B292-5B4FBE4380E5}" type="presParOf" srcId="{2F603CB5-0696-4EAA-94D2-A3A6BD6E1197}" destId="{09E43146-1753-497E-8C65-434BA296F4BE}" srcOrd="0" destOrd="0" presId="urn:microsoft.com/office/officeart/2011/layout/HexagonRadial"/>
    <dgm:cxn modelId="{7224CFF3-16A5-4606-AFF0-A6E17CA36C96}" type="presParOf" srcId="{20BA51E4-9315-4700-BBBE-ED0F2CBC1EC7}" destId="{FADB9CE7-706D-4DB7-BDD9-0D604E4D8406}" srcOrd="4" destOrd="0" presId="urn:microsoft.com/office/officeart/2011/layout/HexagonRadial"/>
    <dgm:cxn modelId="{9BE185C6-12AB-4E23-8A27-03AE16A2BE9E}" type="presParOf" srcId="{20BA51E4-9315-4700-BBBE-ED0F2CBC1EC7}" destId="{2FAE040C-EACD-4D8C-9A5A-2DEA50F55A8A}" srcOrd="5" destOrd="0" presId="urn:microsoft.com/office/officeart/2011/layout/HexagonRadial"/>
    <dgm:cxn modelId="{E5410E51-FFAE-4D1A-A03A-B785877D501A}" type="presParOf" srcId="{2FAE040C-EACD-4D8C-9A5A-2DEA50F55A8A}" destId="{4F1592B1-F7F4-4A4A-A175-F1B12F78051F}" srcOrd="0" destOrd="0" presId="urn:microsoft.com/office/officeart/2011/layout/HexagonRadial"/>
    <dgm:cxn modelId="{24E13203-C69B-445D-8CF9-92F316E9C1A9}" type="presParOf" srcId="{20BA51E4-9315-4700-BBBE-ED0F2CBC1EC7}" destId="{902A9325-459A-49E1-8F20-77BE331DA680}" srcOrd="6" destOrd="0" presId="urn:microsoft.com/office/officeart/2011/layout/HexagonRadial"/>
    <dgm:cxn modelId="{804C350C-E036-4FE4-96B6-F97C739901D5}" type="presParOf" srcId="{20BA51E4-9315-4700-BBBE-ED0F2CBC1EC7}" destId="{C51897DA-9E33-4B60-BCFD-356E2D1F94DC}" srcOrd="7" destOrd="0" presId="urn:microsoft.com/office/officeart/2011/layout/HexagonRadial"/>
    <dgm:cxn modelId="{2DD1094C-F7D6-48D9-8EF2-3B1845AFDC13}" type="presParOf" srcId="{C51897DA-9E33-4B60-BCFD-356E2D1F94DC}" destId="{B4E686C3-F041-4E32-95A6-58364E3AAF82}" srcOrd="0" destOrd="0" presId="urn:microsoft.com/office/officeart/2011/layout/HexagonRadial"/>
    <dgm:cxn modelId="{977D89EE-1060-4073-9326-CBABA1ED80A6}" type="presParOf" srcId="{20BA51E4-9315-4700-BBBE-ED0F2CBC1EC7}" destId="{019A923D-FC42-4D41-8E24-BF181A22ED00}" srcOrd="8" destOrd="0" presId="urn:microsoft.com/office/officeart/2011/layout/HexagonRadial"/>
    <dgm:cxn modelId="{6121AAF6-451B-4F68-8B7F-422BB4764F32}" type="presParOf" srcId="{20BA51E4-9315-4700-BBBE-ED0F2CBC1EC7}" destId="{8AAC4F37-5BAC-4B51-9B97-FBDC68044D02}" srcOrd="9" destOrd="0" presId="urn:microsoft.com/office/officeart/2011/layout/HexagonRadial"/>
    <dgm:cxn modelId="{43FFD42A-4C6E-4ED5-94D1-213D22884EB1}" type="presParOf" srcId="{8AAC4F37-5BAC-4B51-9B97-FBDC68044D02}" destId="{725FE95D-83BD-4E23-A1DC-98BA8664CDB0}" srcOrd="0" destOrd="0" presId="urn:microsoft.com/office/officeart/2011/layout/HexagonRadial"/>
    <dgm:cxn modelId="{83AD7DCB-1961-4C91-858D-47A567DF33CB}" type="presParOf" srcId="{20BA51E4-9315-4700-BBBE-ED0F2CBC1EC7}" destId="{8941DC85-34C1-4D8F-BDBA-70F4E71499DC}" srcOrd="10" destOrd="0" presId="urn:microsoft.com/office/officeart/2011/layout/HexagonRadial"/>
    <dgm:cxn modelId="{99BE6AC9-2B30-4DC3-B794-FC14B98728AA}" type="presParOf" srcId="{20BA51E4-9315-4700-BBBE-ED0F2CBC1EC7}" destId="{2F3AA3C3-6E33-4EDB-877E-B8F77655FE58}" srcOrd="11" destOrd="0" presId="urn:microsoft.com/office/officeart/2011/layout/HexagonRadial"/>
    <dgm:cxn modelId="{918CD0BA-B7F9-4D36-88C3-86DC500B0557}" type="presParOf" srcId="{2F3AA3C3-6E33-4EDB-877E-B8F77655FE58}" destId="{ABBFA1BB-154B-40BE-818E-3E032B20E51D}" srcOrd="0" destOrd="0" presId="urn:microsoft.com/office/officeart/2011/layout/HexagonRadial"/>
    <dgm:cxn modelId="{02272D33-26F6-48A6-9422-44F0F547CB29}" type="presParOf" srcId="{20BA51E4-9315-4700-BBBE-ED0F2CBC1EC7}" destId="{2632FC83-4FA5-42D3-B43F-96563BE91B0D}"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326FF-9729-49F3-843D-827C0C17E4F4}">
      <dsp:nvSpPr>
        <dsp:cNvPr id="0" name=""/>
        <dsp:cNvSpPr/>
      </dsp:nvSpPr>
      <dsp:spPr>
        <a:xfrm>
          <a:off x="3334324" y="1879745"/>
          <a:ext cx="2389237" cy="2066787"/>
        </a:xfrm>
        <a:prstGeom prst="hexagon">
          <a:avLst>
            <a:gd name="adj" fmla="val 28570"/>
            <a:gd name="vf" fmla="val 11547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cs typeface="Arial" panose="020B0604020202020204" pitchFamily="34" charset="0"/>
            </a:rPr>
            <a:t>PASTORALISTS</a:t>
          </a:r>
          <a:endParaRPr lang="en-IN" sz="1300" b="1" kern="1200" dirty="0">
            <a:solidFill>
              <a:schemeClr val="tx1"/>
            </a:solidFill>
            <a:latin typeface="Arial" panose="020B0604020202020204" pitchFamily="34" charset="0"/>
            <a:cs typeface="Arial" panose="020B0604020202020204" pitchFamily="34" charset="0"/>
          </a:endParaRPr>
        </a:p>
      </dsp:txBody>
      <dsp:txXfrm>
        <a:off x="3730254" y="2222241"/>
        <a:ext cx="1597377" cy="1381795"/>
      </dsp:txXfrm>
    </dsp:sp>
    <dsp:sp modelId="{09E43146-1753-497E-8C65-434BA296F4BE}">
      <dsp:nvSpPr>
        <dsp:cNvPr id="0" name=""/>
        <dsp:cNvSpPr/>
      </dsp:nvSpPr>
      <dsp:spPr>
        <a:xfrm>
          <a:off x="4830446" y="890926"/>
          <a:ext cx="901452" cy="776720"/>
        </a:xfrm>
        <a:prstGeom prst="hexagon">
          <a:avLst>
            <a:gd name="adj" fmla="val 28900"/>
            <a:gd name="vf" fmla="val 115470"/>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BA98A752-D343-447F-99CC-2C17525BF5B4}">
      <dsp:nvSpPr>
        <dsp:cNvPr id="0" name=""/>
        <dsp:cNvSpPr/>
      </dsp:nvSpPr>
      <dsp:spPr>
        <a:xfrm>
          <a:off x="3554408" y="0"/>
          <a:ext cx="1957963" cy="1693868"/>
        </a:xfrm>
        <a:prstGeom prst="hexagon">
          <a:avLst>
            <a:gd name="adj" fmla="val 28570"/>
            <a:gd name="vf" fmla="val 11547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cs typeface="Arial" panose="020B0604020202020204" pitchFamily="34" charset="0"/>
            </a:rPr>
            <a:t>FOREST</a:t>
          </a:r>
        </a:p>
      </dsp:txBody>
      <dsp:txXfrm>
        <a:off x="3878884" y="280710"/>
        <a:ext cx="1309011" cy="1132448"/>
      </dsp:txXfrm>
    </dsp:sp>
    <dsp:sp modelId="{4F1592B1-F7F4-4A4A-A175-F1B12F78051F}">
      <dsp:nvSpPr>
        <dsp:cNvPr id="0" name=""/>
        <dsp:cNvSpPr/>
      </dsp:nvSpPr>
      <dsp:spPr>
        <a:xfrm>
          <a:off x="5882511" y="2342980"/>
          <a:ext cx="901452" cy="776720"/>
        </a:xfrm>
        <a:prstGeom prst="hexagon">
          <a:avLst>
            <a:gd name="adj" fmla="val 28900"/>
            <a:gd name="vf" fmla="val 115470"/>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ADB9CE7-706D-4DB7-BDD9-0D604E4D8406}">
      <dsp:nvSpPr>
        <dsp:cNvPr id="0" name=""/>
        <dsp:cNvSpPr/>
      </dsp:nvSpPr>
      <dsp:spPr>
        <a:xfrm>
          <a:off x="5350087" y="1041842"/>
          <a:ext cx="1957963" cy="1693868"/>
        </a:xfrm>
        <a:prstGeom prst="hexagon">
          <a:avLst>
            <a:gd name="adj" fmla="val 28570"/>
            <a:gd name="vf" fmla="val 115470"/>
          </a:avLst>
        </a:prstGeom>
        <a:solidFill>
          <a:schemeClr val="accent4">
            <a:hueOff val="2079139"/>
            <a:satOff val="-9594"/>
            <a:lumOff val="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cs typeface="Arial" panose="020B0604020202020204" pitchFamily="34" charset="0"/>
            </a:rPr>
            <a:t>RESEARCH </a:t>
          </a:r>
        </a:p>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cs typeface="Arial" panose="020B0604020202020204" pitchFamily="34" charset="0"/>
            </a:rPr>
            <a:t>INSTITUTIONS</a:t>
          </a:r>
          <a:endParaRPr lang="en-IN" sz="1300" b="1" kern="1200" dirty="0">
            <a:solidFill>
              <a:schemeClr val="tx1"/>
            </a:solidFill>
            <a:latin typeface="Arial" panose="020B0604020202020204" pitchFamily="34" charset="0"/>
            <a:cs typeface="Arial" panose="020B0604020202020204" pitchFamily="34" charset="0"/>
          </a:endParaRPr>
        </a:p>
      </dsp:txBody>
      <dsp:txXfrm>
        <a:off x="5674563" y="1322552"/>
        <a:ext cx="1309011" cy="1132448"/>
      </dsp:txXfrm>
    </dsp:sp>
    <dsp:sp modelId="{B4E686C3-F041-4E32-95A6-58364E3AAF82}">
      <dsp:nvSpPr>
        <dsp:cNvPr id="0" name=""/>
        <dsp:cNvSpPr/>
      </dsp:nvSpPr>
      <dsp:spPr>
        <a:xfrm>
          <a:off x="5151679" y="3982076"/>
          <a:ext cx="901452" cy="776720"/>
        </a:xfrm>
        <a:prstGeom prst="hexagon">
          <a:avLst>
            <a:gd name="adj" fmla="val 28900"/>
            <a:gd name="vf" fmla="val 115470"/>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02A9325-459A-49E1-8F20-77BE331DA680}">
      <dsp:nvSpPr>
        <dsp:cNvPr id="0" name=""/>
        <dsp:cNvSpPr/>
      </dsp:nvSpPr>
      <dsp:spPr>
        <a:xfrm>
          <a:off x="5350087" y="3089983"/>
          <a:ext cx="1957963" cy="1693868"/>
        </a:xfrm>
        <a:prstGeom prst="hexagon">
          <a:avLst>
            <a:gd name="adj" fmla="val 28570"/>
            <a:gd name="vf" fmla="val 115470"/>
          </a:avLst>
        </a:prstGeom>
        <a:solidFill>
          <a:schemeClr val="accent4">
            <a:hueOff val="4158277"/>
            <a:satOff val="-19187"/>
            <a:lumOff val="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cs typeface="Arial" panose="020B0604020202020204" pitchFamily="34" charset="0"/>
            </a:rPr>
            <a:t>RURAL</a:t>
          </a:r>
        </a:p>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cs typeface="Arial" panose="020B0604020202020204" pitchFamily="34" charset="0"/>
            </a:rPr>
            <a:t>DEVELOPMENT</a:t>
          </a:r>
          <a:endParaRPr lang="en-IN" sz="1300" b="1" kern="1200" dirty="0">
            <a:solidFill>
              <a:schemeClr val="tx1"/>
            </a:solidFill>
            <a:latin typeface="Arial" panose="020B0604020202020204" pitchFamily="34" charset="0"/>
            <a:cs typeface="Arial" panose="020B0604020202020204" pitchFamily="34" charset="0"/>
          </a:endParaRPr>
        </a:p>
      </dsp:txBody>
      <dsp:txXfrm>
        <a:off x="5674563" y="3370693"/>
        <a:ext cx="1309011" cy="1132448"/>
      </dsp:txXfrm>
    </dsp:sp>
    <dsp:sp modelId="{725FE95D-83BD-4E23-A1DC-98BA8664CDB0}">
      <dsp:nvSpPr>
        <dsp:cNvPr id="0" name=""/>
        <dsp:cNvSpPr/>
      </dsp:nvSpPr>
      <dsp:spPr>
        <a:xfrm>
          <a:off x="3338770" y="4152220"/>
          <a:ext cx="901452" cy="776720"/>
        </a:xfrm>
        <a:prstGeom prst="hexagon">
          <a:avLst>
            <a:gd name="adj" fmla="val 28900"/>
            <a:gd name="vf" fmla="val 115470"/>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19A923D-FC42-4D41-8E24-BF181A22ED00}">
      <dsp:nvSpPr>
        <dsp:cNvPr id="0" name=""/>
        <dsp:cNvSpPr/>
      </dsp:nvSpPr>
      <dsp:spPr>
        <a:xfrm>
          <a:off x="3554408" y="4132991"/>
          <a:ext cx="1957963" cy="1693868"/>
        </a:xfrm>
        <a:prstGeom prst="hexagon">
          <a:avLst>
            <a:gd name="adj" fmla="val 28570"/>
            <a:gd name="vf" fmla="val 115470"/>
          </a:avLst>
        </a:prstGeom>
        <a:solidFill>
          <a:schemeClr val="accent4">
            <a:hueOff val="6237415"/>
            <a:satOff val="-28781"/>
            <a:lumOff val="105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cs typeface="Arial" panose="020B0604020202020204" pitchFamily="34" charset="0"/>
            </a:rPr>
            <a:t>EDUCATION</a:t>
          </a:r>
          <a:endParaRPr lang="en-IN" sz="1300" b="1" kern="1200" dirty="0">
            <a:solidFill>
              <a:schemeClr val="tx1"/>
            </a:solidFill>
            <a:latin typeface="Arial" panose="020B0604020202020204" pitchFamily="34" charset="0"/>
            <a:cs typeface="Arial" panose="020B0604020202020204" pitchFamily="34" charset="0"/>
          </a:endParaRPr>
        </a:p>
      </dsp:txBody>
      <dsp:txXfrm>
        <a:off x="3878884" y="4413701"/>
        <a:ext cx="1309011" cy="1132448"/>
      </dsp:txXfrm>
    </dsp:sp>
    <dsp:sp modelId="{ABBFA1BB-154B-40BE-818E-3E032B20E51D}">
      <dsp:nvSpPr>
        <dsp:cNvPr id="0" name=""/>
        <dsp:cNvSpPr/>
      </dsp:nvSpPr>
      <dsp:spPr>
        <a:xfrm>
          <a:off x="2269477" y="2700749"/>
          <a:ext cx="901452" cy="776720"/>
        </a:xfrm>
        <a:prstGeom prst="hexagon">
          <a:avLst>
            <a:gd name="adj" fmla="val 28900"/>
            <a:gd name="vf" fmla="val 115470"/>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941DC85-34C1-4D8F-BDBA-70F4E71499DC}">
      <dsp:nvSpPr>
        <dsp:cNvPr id="0" name=""/>
        <dsp:cNvSpPr/>
      </dsp:nvSpPr>
      <dsp:spPr>
        <a:xfrm>
          <a:off x="1750391" y="3091149"/>
          <a:ext cx="1957963" cy="1693868"/>
        </a:xfrm>
        <a:prstGeom prst="hexagon">
          <a:avLst>
            <a:gd name="adj" fmla="val 28570"/>
            <a:gd name="vf" fmla="val 115470"/>
          </a:avLst>
        </a:prstGeom>
        <a:solidFill>
          <a:schemeClr val="accent4">
            <a:hueOff val="8316554"/>
            <a:satOff val="-38374"/>
            <a:lumOff val="141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cs typeface="Arial" panose="020B0604020202020204" pitchFamily="34" charset="0"/>
            </a:rPr>
            <a:t>ANIMAL</a:t>
          </a:r>
        </a:p>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cs typeface="Arial" panose="020B0604020202020204" pitchFamily="34" charset="0"/>
            </a:rPr>
            <a:t>HUSBANDARY</a:t>
          </a:r>
          <a:endParaRPr lang="en-IN" sz="1300" b="1" kern="1200" dirty="0">
            <a:solidFill>
              <a:schemeClr val="tx1"/>
            </a:solidFill>
            <a:latin typeface="Arial" panose="020B0604020202020204" pitchFamily="34" charset="0"/>
            <a:cs typeface="Arial" panose="020B0604020202020204" pitchFamily="34" charset="0"/>
          </a:endParaRPr>
        </a:p>
      </dsp:txBody>
      <dsp:txXfrm>
        <a:off x="2074867" y="3371859"/>
        <a:ext cx="1309011" cy="1132448"/>
      </dsp:txXfrm>
    </dsp:sp>
    <dsp:sp modelId="{2632FC83-4FA5-42D3-B43F-96563BE91B0D}">
      <dsp:nvSpPr>
        <dsp:cNvPr id="0" name=""/>
        <dsp:cNvSpPr/>
      </dsp:nvSpPr>
      <dsp:spPr>
        <a:xfrm>
          <a:off x="1750391" y="1039511"/>
          <a:ext cx="1957963" cy="1693868"/>
        </a:xfrm>
        <a:prstGeom prst="hexagon">
          <a:avLst>
            <a:gd name="adj" fmla="val 28570"/>
            <a:gd name="vf" fmla="val 115470"/>
          </a:avLst>
        </a:prstGeom>
        <a:solidFill>
          <a:schemeClr val="accent4">
            <a:hueOff val="10395692"/>
            <a:satOff val="-47968"/>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cs typeface="Arial" panose="020B0604020202020204" pitchFamily="34" charset="0"/>
            </a:rPr>
            <a:t>HEALTH</a:t>
          </a:r>
          <a:endParaRPr lang="en-IN" sz="1300" b="1" kern="1200" dirty="0">
            <a:solidFill>
              <a:schemeClr val="tx1"/>
            </a:solidFill>
            <a:latin typeface="Arial" panose="020B0604020202020204" pitchFamily="34" charset="0"/>
            <a:cs typeface="Arial" panose="020B0604020202020204" pitchFamily="34" charset="0"/>
          </a:endParaRPr>
        </a:p>
      </dsp:txBody>
      <dsp:txXfrm>
        <a:off x="2074867" y="1320221"/>
        <a:ext cx="1309011" cy="113244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2D45F2-0B03-4873-A5F4-235C84FA62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F9DB590D-CF42-167B-BFB1-096E336C4B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C2AB7D-280C-4B10-A902-FDB3DDAD7ADC}" type="datetimeFigureOut">
              <a:rPr lang="en-IN" smtClean="0"/>
              <a:t>30-07-2024</a:t>
            </a:fld>
            <a:endParaRPr lang="en-IN"/>
          </a:p>
        </p:txBody>
      </p:sp>
      <p:sp>
        <p:nvSpPr>
          <p:cNvPr id="4" name="Footer Placeholder 3">
            <a:extLst>
              <a:ext uri="{FF2B5EF4-FFF2-40B4-BE49-F238E27FC236}">
                <a16:creationId xmlns:a16="http://schemas.microsoft.com/office/drawing/2014/main" id="{C4BDDBFC-F9B9-D3CE-BDB2-E47D34E04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C033AB1C-4549-37DE-2920-A2BAD1AEDC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D9B9CC-9A16-459E-A2B0-72FBA61C41FC}" type="slidenum">
              <a:rPr lang="en-IN" smtClean="0"/>
              <a:t>‹#›</a:t>
            </a:fld>
            <a:endParaRPr lang="en-IN"/>
          </a:p>
        </p:txBody>
      </p:sp>
    </p:spTree>
    <p:extLst>
      <p:ext uri="{BB962C8B-B14F-4D97-AF65-F5344CB8AC3E}">
        <p14:creationId xmlns:p14="http://schemas.microsoft.com/office/powerpoint/2010/main" val="2482316874"/>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Footer Placeholder 3">
            <a:extLst>
              <a:ext uri="{FF2B5EF4-FFF2-40B4-BE49-F238E27FC236}">
                <a16:creationId xmlns:a16="http://schemas.microsoft.com/office/drawing/2014/main" id="{8118874E-E45B-76FE-E0FF-5B7988D4E6F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959862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8B67A65-E6C2-41CE-8CB9-40CCE1ED7A5C}"/>
              </a:ext>
            </a:extLst>
          </p:cNvPr>
          <p:cNvSpPr>
            <a:spLocks noGrp="1" noRot="1" noChangeAspect="1" noChangeArrowheads="1" noTextEdit="1"/>
          </p:cNvSpPr>
          <p:nvPr>
            <p:ph type="sldImg"/>
          </p:nvPr>
        </p:nvSpPr>
        <p:spPr>
          <a:xfrm>
            <a:off x="79375" y="739775"/>
            <a:ext cx="6577013" cy="3700463"/>
          </a:xfrm>
          <a:ln/>
        </p:spPr>
      </p:sp>
      <p:sp>
        <p:nvSpPr>
          <p:cNvPr id="8195" name="Notes Placeholder 2">
            <a:extLst>
              <a:ext uri="{FF2B5EF4-FFF2-40B4-BE49-F238E27FC236}">
                <a16:creationId xmlns:a16="http://schemas.microsoft.com/office/drawing/2014/main" id="{70636F2D-C95D-4714-9503-8BEEFF43C2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6" name="Slide Number Placeholder 3">
            <a:extLst>
              <a:ext uri="{FF2B5EF4-FFF2-40B4-BE49-F238E27FC236}">
                <a16:creationId xmlns:a16="http://schemas.microsoft.com/office/drawing/2014/main" id="{FF074EB0-90F3-443F-92A6-555A3C1F31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defRPr>
            </a:lvl1pPr>
            <a:lvl2pPr marL="746303" indent="-287039">
              <a:defRPr sz="2000" b="1">
                <a:solidFill>
                  <a:schemeClr val="tx1"/>
                </a:solidFill>
                <a:latin typeface="Arial" panose="020B0604020202020204" pitchFamily="34" charset="0"/>
              </a:defRPr>
            </a:lvl2pPr>
            <a:lvl3pPr marL="1148159" indent="-229631">
              <a:defRPr sz="2000" b="1">
                <a:solidFill>
                  <a:schemeClr val="tx1"/>
                </a:solidFill>
                <a:latin typeface="Arial" panose="020B0604020202020204" pitchFamily="34" charset="0"/>
              </a:defRPr>
            </a:lvl3pPr>
            <a:lvl4pPr marL="1607422" indent="-229631">
              <a:defRPr sz="2000" b="1">
                <a:solidFill>
                  <a:schemeClr val="tx1"/>
                </a:solidFill>
                <a:latin typeface="Arial" panose="020B0604020202020204" pitchFamily="34" charset="0"/>
              </a:defRPr>
            </a:lvl4pPr>
            <a:lvl5pPr marL="2066685" indent="-229631">
              <a:defRPr sz="2000" b="1">
                <a:solidFill>
                  <a:schemeClr val="tx1"/>
                </a:solidFill>
                <a:latin typeface="Arial" panose="020B0604020202020204" pitchFamily="34" charset="0"/>
              </a:defRPr>
            </a:lvl5pPr>
            <a:lvl6pPr marL="2525949" indent="-229631" eaLnBrk="0" fontAlgn="base" hangingPunct="0">
              <a:spcBef>
                <a:spcPct val="0"/>
              </a:spcBef>
              <a:spcAft>
                <a:spcPct val="0"/>
              </a:spcAft>
              <a:defRPr sz="2000" b="1">
                <a:solidFill>
                  <a:schemeClr val="tx1"/>
                </a:solidFill>
                <a:latin typeface="Arial" panose="020B0604020202020204" pitchFamily="34" charset="0"/>
              </a:defRPr>
            </a:lvl6pPr>
            <a:lvl7pPr marL="2985212" indent="-229631" eaLnBrk="0" fontAlgn="base" hangingPunct="0">
              <a:spcBef>
                <a:spcPct val="0"/>
              </a:spcBef>
              <a:spcAft>
                <a:spcPct val="0"/>
              </a:spcAft>
              <a:defRPr sz="2000" b="1">
                <a:solidFill>
                  <a:schemeClr val="tx1"/>
                </a:solidFill>
                <a:latin typeface="Arial" panose="020B0604020202020204" pitchFamily="34" charset="0"/>
              </a:defRPr>
            </a:lvl7pPr>
            <a:lvl8pPr marL="3444475" indent="-229631" eaLnBrk="0" fontAlgn="base" hangingPunct="0">
              <a:spcBef>
                <a:spcPct val="0"/>
              </a:spcBef>
              <a:spcAft>
                <a:spcPct val="0"/>
              </a:spcAft>
              <a:defRPr sz="2000" b="1">
                <a:solidFill>
                  <a:schemeClr val="tx1"/>
                </a:solidFill>
                <a:latin typeface="Arial" panose="020B0604020202020204" pitchFamily="34" charset="0"/>
              </a:defRPr>
            </a:lvl8pPr>
            <a:lvl9pPr marL="3903739" indent="-229631" eaLnBrk="0" fontAlgn="base" hangingPunct="0">
              <a:spcBef>
                <a:spcPct val="0"/>
              </a:spcBef>
              <a:spcAft>
                <a:spcPct val="0"/>
              </a:spcAft>
              <a:defRPr sz="2000" b="1">
                <a:solidFill>
                  <a:schemeClr val="tx1"/>
                </a:solidFill>
                <a:latin typeface="Arial" panose="020B0604020202020204" pitchFamily="34" charset="0"/>
              </a:defRPr>
            </a:lvl9pPr>
          </a:lstStyle>
          <a:p>
            <a:pPr marL="0" marR="0" lvl="0" indent="0" algn="r" defTabSz="907725" rtl="0" eaLnBrk="1" fontAlgn="auto" latinLnBrk="0" hangingPunct="1">
              <a:lnSpc>
                <a:spcPct val="100000"/>
              </a:lnSpc>
              <a:spcBef>
                <a:spcPts val="0"/>
              </a:spcBef>
              <a:spcAft>
                <a:spcPts val="0"/>
              </a:spcAft>
              <a:buClrTx/>
              <a:buSzTx/>
              <a:buFontTx/>
              <a:buNone/>
              <a:tabLst/>
              <a:defRPr/>
            </a:pPr>
            <a:fld id="{0B7E0197-998E-4F1C-B8D3-5C2E144BAE47}"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07725" rtl="0" eaLnBrk="1" fontAlgn="auto" latinLnBrk="0" hangingPunct="1">
                <a:lnSpc>
                  <a:spcPct val="100000"/>
                </a:lnSpc>
                <a:spcBef>
                  <a:spcPts val="0"/>
                </a:spcBef>
                <a:spcAft>
                  <a:spcPts val="0"/>
                </a:spcAft>
                <a:buClrTx/>
                <a:buSzTx/>
                <a:buFontTx/>
                <a:buNone/>
                <a:tabLst/>
                <a:defRPr/>
              </a:pPr>
              <a:t>23</a:t>
            </a:fld>
            <a:endParaRPr kumimoji="0" lang="en-US" altLang="en-US"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8769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ED1EC09-D988-4F9F-A09A-AC2BBFED9921}" type="slidenum">
              <a:rPr lang="en-IN" smtClean="0"/>
              <a:t>24</a:t>
            </a:fld>
            <a:endParaRPr lang="en-IN"/>
          </a:p>
        </p:txBody>
      </p:sp>
    </p:spTree>
    <p:extLst>
      <p:ext uri="{BB962C8B-B14F-4D97-AF65-F5344CB8AC3E}">
        <p14:creationId xmlns:p14="http://schemas.microsoft.com/office/powerpoint/2010/main" val="58677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8B67A65-E6C2-41CE-8CB9-40CCE1ED7A5C}"/>
              </a:ext>
            </a:extLst>
          </p:cNvPr>
          <p:cNvSpPr>
            <a:spLocks noGrp="1" noRot="1" noChangeAspect="1" noChangeArrowheads="1" noTextEdit="1"/>
          </p:cNvSpPr>
          <p:nvPr>
            <p:ph type="sldImg"/>
          </p:nvPr>
        </p:nvSpPr>
        <p:spPr>
          <a:xfrm>
            <a:off x="79375" y="739775"/>
            <a:ext cx="6577013" cy="3700463"/>
          </a:xfrm>
          <a:ln/>
        </p:spPr>
      </p:sp>
      <p:sp>
        <p:nvSpPr>
          <p:cNvPr id="8195" name="Notes Placeholder 2">
            <a:extLst>
              <a:ext uri="{FF2B5EF4-FFF2-40B4-BE49-F238E27FC236}">
                <a16:creationId xmlns:a16="http://schemas.microsoft.com/office/drawing/2014/main" id="{70636F2D-C95D-4714-9503-8BEEFF43C2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6" name="Slide Number Placeholder 3">
            <a:extLst>
              <a:ext uri="{FF2B5EF4-FFF2-40B4-BE49-F238E27FC236}">
                <a16:creationId xmlns:a16="http://schemas.microsoft.com/office/drawing/2014/main" id="{FF074EB0-90F3-443F-92A6-555A3C1F31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defRPr>
            </a:lvl1pPr>
            <a:lvl2pPr marL="746303" indent="-287039">
              <a:defRPr sz="2000" b="1">
                <a:solidFill>
                  <a:schemeClr val="tx1"/>
                </a:solidFill>
                <a:latin typeface="Arial" panose="020B0604020202020204" pitchFamily="34" charset="0"/>
              </a:defRPr>
            </a:lvl2pPr>
            <a:lvl3pPr marL="1148159" indent="-229631">
              <a:defRPr sz="2000" b="1">
                <a:solidFill>
                  <a:schemeClr val="tx1"/>
                </a:solidFill>
                <a:latin typeface="Arial" panose="020B0604020202020204" pitchFamily="34" charset="0"/>
              </a:defRPr>
            </a:lvl3pPr>
            <a:lvl4pPr marL="1607422" indent="-229631">
              <a:defRPr sz="2000" b="1">
                <a:solidFill>
                  <a:schemeClr val="tx1"/>
                </a:solidFill>
                <a:latin typeface="Arial" panose="020B0604020202020204" pitchFamily="34" charset="0"/>
              </a:defRPr>
            </a:lvl4pPr>
            <a:lvl5pPr marL="2066685" indent="-229631">
              <a:defRPr sz="2000" b="1">
                <a:solidFill>
                  <a:schemeClr val="tx1"/>
                </a:solidFill>
                <a:latin typeface="Arial" panose="020B0604020202020204" pitchFamily="34" charset="0"/>
              </a:defRPr>
            </a:lvl5pPr>
            <a:lvl6pPr marL="2525949" indent="-229631" eaLnBrk="0" fontAlgn="base" hangingPunct="0">
              <a:spcBef>
                <a:spcPct val="0"/>
              </a:spcBef>
              <a:spcAft>
                <a:spcPct val="0"/>
              </a:spcAft>
              <a:defRPr sz="2000" b="1">
                <a:solidFill>
                  <a:schemeClr val="tx1"/>
                </a:solidFill>
                <a:latin typeface="Arial" panose="020B0604020202020204" pitchFamily="34" charset="0"/>
              </a:defRPr>
            </a:lvl6pPr>
            <a:lvl7pPr marL="2985212" indent="-229631" eaLnBrk="0" fontAlgn="base" hangingPunct="0">
              <a:spcBef>
                <a:spcPct val="0"/>
              </a:spcBef>
              <a:spcAft>
                <a:spcPct val="0"/>
              </a:spcAft>
              <a:defRPr sz="2000" b="1">
                <a:solidFill>
                  <a:schemeClr val="tx1"/>
                </a:solidFill>
                <a:latin typeface="Arial" panose="020B0604020202020204" pitchFamily="34" charset="0"/>
              </a:defRPr>
            </a:lvl7pPr>
            <a:lvl8pPr marL="3444475" indent="-229631" eaLnBrk="0" fontAlgn="base" hangingPunct="0">
              <a:spcBef>
                <a:spcPct val="0"/>
              </a:spcBef>
              <a:spcAft>
                <a:spcPct val="0"/>
              </a:spcAft>
              <a:defRPr sz="2000" b="1">
                <a:solidFill>
                  <a:schemeClr val="tx1"/>
                </a:solidFill>
                <a:latin typeface="Arial" panose="020B0604020202020204" pitchFamily="34" charset="0"/>
              </a:defRPr>
            </a:lvl8pPr>
            <a:lvl9pPr marL="3903739" indent="-229631" eaLnBrk="0" fontAlgn="base" hangingPunct="0">
              <a:spcBef>
                <a:spcPct val="0"/>
              </a:spcBef>
              <a:spcAft>
                <a:spcPct val="0"/>
              </a:spcAft>
              <a:defRPr sz="2000" b="1">
                <a:solidFill>
                  <a:schemeClr val="tx1"/>
                </a:solidFill>
                <a:latin typeface="Arial" panose="020B0604020202020204" pitchFamily="34" charset="0"/>
              </a:defRPr>
            </a:lvl9pPr>
          </a:lstStyle>
          <a:p>
            <a:pPr marL="0" marR="0" lvl="0" indent="0" algn="r" defTabSz="907725" rtl="0" eaLnBrk="1" fontAlgn="auto" latinLnBrk="0" hangingPunct="1">
              <a:lnSpc>
                <a:spcPct val="100000"/>
              </a:lnSpc>
              <a:spcBef>
                <a:spcPts val="0"/>
              </a:spcBef>
              <a:spcAft>
                <a:spcPts val="0"/>
              </a:spcAft>
              <a:buClrTx/>
              <a:buSzTx/>
              <a:buFontTx/>
              <a:buNone/>
              <a:tabLst/>
              <a:defRPr/>
            </a:pPr>
            <a:fld id="{0B7E0197-998E-4F1C-B8D3-5C2E144BAE47}"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07725" rtl="0" eaLnBrk="1" fontAlgn="auto" latinLnBrk="0" hangingPunct="1">
                <a:lnSpc>
                  <a:spcPct val="100000"/>
                </a:lnSpc>
                <a:spcBef>
                  <a:spcPts val="0"/>
                </a:spcBef>
                <a:spcAft>
                  <a:spcPts val="0"/>
                </a:spcAft>
                <a:buClrTx/>
                <a:buSzTx/>
                <a:buFontTx/>
                <a:buNone/>
                <a:tabLst/>
                <a:defRPr/>
              </a:pPr>
              <a:t>25</a:t>
            </a:fld>
            <a:endParaRPr kumimoji="0" lang="en-US" altLang="en-US"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75911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8B67A65-E6C2-41CE-8CB9-40CCE1ED7A5C}"/>
              </a:ext>
            </a:extLst>
          </p:cNvPr>
          <p:cNvSpPr>
            <a:spLocks noGrp="1" noRot="1" noChangeAspect="1" noChangeArrowheads="1" noTextEdit="1"/>
          </p:cNvSpPr>
          <p:nvPr>
            <p:ph type="sldImg"/>
          </p:nvPr>
        </p:nvSpPr>
        <p:spPr>
          <a:xfrm>
            <a:off x="79375" y="739775"/>
            <a:ext cx="6577013" cy="3700463"/>
          </a:xfrm>
          <a:ln/>
        </p:spPr>
      </p:sp>
      <p:sp>
        <p:nvSpPr>
          <p:cNvPr id="8195" name="Notes Placeholder 2">
            <a:extLst>
              <a:ext uri="{FF2B5EF4-FFF2-40B4-BE49-F238E27FC236}">
                <a16:creationId xmlns:a16="http://schemas.microsoft.com/office/drawing/2014/main" id="{70636F2D-C95D-4714-9503-8BEEFF43C2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6" name="Slide Number Placeholder 3">
            <a:extLst>
              <a:ext uri="{FF2B5EF4-FFF2-40B4-BE49-F238E27FC236}">
                <a16:creationId xmlns:a16="http://schemas.microsoft.com/office/drawing/2014/main" id="{FF074EB0-90F3-443F-92A6-555A3C1F31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defRPr>
            </a:lvl1pPr>
            <a:lvl2pPr marL="746303" indent="-287039">
              <a:defRPr sz="2000" b="1">
                <a:solidFill>
                  <a:schemeClr val="tx1"/>
                </a:solidFill>
                <a:latin typeface="Arial" panose="020B0604020202020204" pitchFamily="34" charset="0"/>
              </a:defRPr>
            </a:lvl2pPr>
            <a:lvl3pPr marL="1148159" indent="-229631">
              <a:defRPr sz="2000" b="1">
                <a:solidFill>
                  <a:schemeClr val="tx1"/>
                </a:solidFill>
                <a:latin typeface="Arial" panose="020B0604020202020204" pitchFamily="34" charset="0"/>
              </a:defRPr>
            </a:lvl3pPr>
            <a:lvl4pPr marL="1607422" indent="-229631">
              <a:defRPr sz="2000" b="1">
                <a:solidFill>
                  <a:schemeClr val="tx1"/>
                </a:solidFill>
                <a:latin typeface="Arial" panose="020B0604020202020204" pitchFamily="34" charset="0"/>
              </a:defRPr>
            </a:lvl4pPr>
            <a:lvl5pPr marL="2066685" indent="-229631">
              <a:defRPr sz="2000" b="1">
                <a:solidFill>
                  <a:schemeClr val="tx1"/>
                </a:solidFill>
                <a:latin typeface="Arial" panose="020B0604020202020204" pitchFamily="34" charset="0"/>
              </a:defRPr>
            </a:lvl5pPr>
            <a:lvl6pPr marL="2525949" indent="-229631" eaLnBrk="0" fontAlgn="base" hangingPunct="0">
              <a:spcBef>
                <a:spcPct val="0"/>
              </a:spcBef>
              <a:spcAft>
                <a:spcPct val="0"/>
              </a:spcAft>
              <a:defRPr sz="2000" b="1">
                <a:solidFill>
                  <a:schemeClr val="tx1"/>
                </a:solidFill>
                <a:latin typeface="Arial" panose="020B0604020202020204" pitchFamily="34" charset="0"/>
              </a:defRPr>
            </a:lvl6pPr>
            <a:lvl7pPr marL="2985212" indent="-229631" eaLnBrk="0" fontAlgn="base" hangingPunct="0">
              <a:spcBef>
                <a:spcPct val="0"/>
              </a:spcBef>
              <a:spcAft>
                <a:spcPct val="0"/>
              </a:spcAft>
              <a:defRPr sz="2000" b="1">
                <a:solidFill>
                  <a:schemeClr val="tx1"/>
                </a:solidFill>
                <a:latin typeface="Arial" panose="020B0604020202020204" pitchFamily="34" charset="0"/>
              </a:defRPr>
            </a:lvl7pPr>
            <a:lvl8pPr marL="3444475" indent="-229631" eaLnBrk="0" fontAlgn="base" hangingPunct="0">
              <a:spcBef>
                <a:spcPct val="0"/>
              </a:spcBef>
              <a:spcAft>
                <a:spcPct val="0"/>
              </a:spcAft>
              <a:defRPr sz="2000" b="1">
                <a:solidFill>
                  <a:schemeClr val="tx1"/>
                </a:solidFill>
                <a:latin typeface="Arial" panose="020B0604020202020204" pitchFamily="34" charset="0"/>
              </a:defRPr>
            </a:lvl8pPr>
            <a:lvl9pPr marL="3903739" indent="-229631" eaLnBrk="0" fontAlgn="base" hangingPunct="0">
              <a:spcBef>
                <a:spcPct val="0"/>
              </a:spcBef>
              <a:spcAft>
                <a:spcPct val="0"/>
              </a:spcAft>
              <a:defRPr sz="2000" b="1">
                <a:solidFill>
                  <a:schemeClr val="tx1"/>
                </a:solidFill>
                <a:latin typeface="Arial" panose="020B0604020202020204" pitchFamily="34" charset="0"/>
              </a:defRPr>
            </a:lvl9pPr>
          </a:lstStyle>
          <a:p>
            <a:pPr marL="0" marR="0" lvl="0" indent="0" algn="r" defTabSz="907725" rtl="0" eaLnBrk="1" fontAlgn="auto" latinLnBrk="0" hangingPunct="1">
              <a:lnSpc>
                <a:spcPct val="100000"/>
              </a:lnSpc>
              <a:spcBef>
                <a:spcPts val="0"/>
              </a:spcBef>
              <a:spcAft>
                <a:spcPts val="0"/>
              </a:spcAft>
              <a:buClrTx/>
              <a:buSzTx/>
              <a:buFontTx/>
              <a:buNone/>
              <a:tabLst/>
              <a:defRPr/>
            </a:pPr>
            <a:fld id="{0B7E0197-998E-4F1C-B8D3-5C2E144BAE47}"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07725" rtl="0" eaLnBrk="1" fontAlgn="auto" latinLnBrk="0" hangingPunct="1">
                <a:lnSpc>
                  <a:spcPct val="100000"/>
                </a:lnSpc>
                <a:spcBef>
                  <a:spcPts val="0"/>
                </a:spcBef>
                <a:spcAft>
                  <a:spcPts val="0"/>
                </a:spcAft>
                <a:buClrTx/>
                <a:buSzTx/>
                <a:buFontTx/>
                <a:buNone/>
                <a:tabLst/>
                <a:defRPr/>
              </a:pPr>
              <a:t>26</a:t>
            </a:fld>
            <a:endParaRPr kumimoji="0" lang="en-US" altLang="en-US"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8142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8B67A65-E6C2-41CE-8CB9-40CCE1ED7A5C}"/>
              </a:ext>
            </a:extLst>
          </p:cNvPr>
          <p:cNvSpPr>
            <a:spLocks noGrp="1" noRot="1" noChangeAspect="1" noChangeArrowheads="1" noTextEdit="1"/>
          </p:cNvSpPr>
          <p:nvPr>
            <p:ph type="sldImg"/>
          </p:nvPr>
        </p:nvSpPr>
        <p:spPr>
          <a:xfrm>
            <a:off x="79375" y="739775"/>
            <a:ext cx="6577013" cy="3700463"/>
          </a:xfrm>
          <a:ln/>
        </p:spPr>
      </p:sp>
      <p:sp>
        <p:nvSpPr>
          <p:cNvPr id="8195" name="Notes Placeholder 2">
            <a:extLst>
              <a:ext uri="{FF2B5EF4-FFF2-40B4-BE49-F238E27FC236}">
                <a16:creationId xmlns:a16="http://schemas.microsoft.com/office/drawing/2014/main" id="{70636F2D-C95D-4714-9503-8BEEFF43C2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6" name="Slide Number Placeholder 3">
            <a:extLst>
              <a:ext uri="{FF2B5EF4-FFF2-40B4-BE49-F238E27FC236}">
                <a16:creationId xmlns:a16="http://schemas.microsoft.com/office/drawing/2014/main" id="{FF074EB0-90F3-443F-92A6-555A3C1F31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defRPr>
            </a:lvl1pPr>
            <a:lvl2pPr marL="746303" indent="-287039">
              <a:defRPr sz="2000" b="1">
                <a:solidFill>
                  <a:schemeClr val="tx1"/>
                </a:solidFill>
                <a:latin typeface="Arial" panose="020B0604020202020204" pitchFamily="34" charset="0"/>
              </a:defRPr>
            </a:lvl2pPr>
            <a:lvl3pPr marL="1148159" indent="-229631">
              <a:defRPr sz="2000" b="1">
                <a:solidFill>
                  <a:schemeClr val="tx1"/>
                </a:solidFill>
                <a:latin typeface="Arial" panose="020B0604020202020204" pitchFamily="34" charset="0"/>
              </a:defRPr>
            </a:lvl3pPr>
            <a:lvl4pPr marL="1607422" indent="-229631">
              <a:defRPr sz="2000" b="1">
                <a:solidFill>
                  <a:schemeClr val="tx1"/>
                </a:solidFill>
                <a:latin typeface="Arial" panose="020B0604020202020204" pitchFamily="34" charset="0"/>
              </a:defRPr>
            </a:lvl4pPr>
            <a:lvl5pPr marL="2066685" indent="-229631">
              <a:defRPr sz="2000" b="1">
                <a:solidFill>
                  <a:schemeClr val="tx1"/>
                </a:solidFill>
                <a:latin typeface="Arial" panose="020B0604020202020204" pitchFamily="34" charset="0"/>
              </a:defRPr>
            </a:lvl5pPr>
            <a:lvl6pPr marL="2525949" indent="-229631" eaLnBrk="0" fontAlgn="base" hangingPunct="0">
              <a:spcBef>
                <a:spcPct val="0"/>
              </a:spcBef>
              <a:spcAft>
                <a:spcPct val="0"/>
              </a:spcAft>
              <a:defRPr sz="2000" b="1">
                <a:solidFill>
                  <a:schemeClr val="tx1"/>
                </a:solidFill>
                <a:latin typeface="Arial" panose="020B0604020202020204" pitchFamily="34" charset="0"/>
              </a:defRPr>
            </a:lvl6pPr>
            <a:lvl7pPr marL="2985212" indent="-229631" eaLnBrk="0" fontAlgn="base" hangingPunct="0">
              <a:spcBef>
                <a:spcPct val="0"/>
              </a:spcBef>
              <a:spcAft>
                <a:spcPct val="0"/>
              </a:spcAft>
              <a:defRPr sz="2000" b="1">
                <a:solidFill>
                  <a:schemeClr val="tx1"/>
                </a:solidFill>
                <a:latin typeface="Arial" panose="020B0604020202020204" pitchFamily="34" charset="0"/>
              </a:defRPr>
            </a:lvl7pPr>
            <a:lvl8pPr marL="3444475" indent="-229631" eaLnBrk="0" fontAlgn="base" hangingPunct="0">
              <a:spcBef>
                <a:spcPct val="0"/>
              </a:spcBef>
              <a:spcAft>
                <a:spcPct val="0"/>
              </a:spcAft>
              <a:defRPr sz="2000" b="1">
                <a:solidFill>
                  <a:schemeClr val="tx1"/>
                </a:solidFill>
                <a:latin typeface="Arial" panose="020B0604020202020204" pitchFamily="34" charset="0"/>
              </a:defRPr>
            </a:lvl8pPr>
            <a:lvl9pPr marL="3903739" indent="-229631" eaLnBrk="0" fontAlgn="base" hangingPunct="0">
              <a:spcBef>
                <a:spcPct val="0"/>
              </a:spcBef>
              <a:spcAft>
                <a:spcPct val="0"/>
              </a:spcAft>
              <a:defRPr sz="2000" b="1">
                <a:solidFill>
                  <a:schemeClr val="tx1"/>
                </a:solidFill>
                <a:latin typeface="Arial" panose="020B0604020202020204" pitchFamily="34" charset="0"/>
              </a:defRPr>
            </a:lvl9pPr>
          </a:lstStyle>
          <a:p>
            <a:pPr marL="0" marR="0" lvl="0" indent="0" algn="r" defTabSz="907725" rtl="0" eaLnBrk="1" fontAlgn="auto" latinLnBrk="0" hangingPunct="1">
              <a:lnSpc>
                <a:spcPct val="100000"/>
              </a:lnSpc>
              <a:spcBef>
                <a:spcPts val="0"/>
              </a:spcBef>
              <a:spcAft>
                <a:spcPts val="0"/>
              </a:spcAft>
              <a:buClrTx/>
              <a:buSzTx/>
              <a:buFontTx/>
              <a:buNone/>
              <a:tabLst/>
              <a:defRPr/>
            </a:pPr>
            <a:fld id="{0B7E0197-998E-4F1C-B8D3-5C2E144BAE47}"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07725" rtl="0" eaLnBrk="1" fontAlgn="auto" latinLnBrk="0" hangingPunct="1">
                <a:lnSpc>
                  <a:spcPct val="100000"/>
                </a:lnSpc>
                <a:spcBef>
                  <a:spcPts val="0"/>
                </a:spcBef>
                <a:spcAft>
                  <a:spcPts val="0"/>
                </a:spcAft>
                <a:buClrTx/>
                <a:buSzTx/>
                <a:buFontTx/>
                <a:buNone/>
                <a:tabLst/>
                <a:defRPr/>
              </a:pPr>
              <a:t>27</a:t>
            </a:fld>
            <a:endParaRPr kumimoji="0" lang="en-US" altLang="en-US"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0514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Footer Placeholder 3">
            <a:extLst>
              <a:ext uri="{FF2B5EF4-FFF2-40B4-BE49-F238E27FC236}">
                <a16:creationId xmlns:a16="http://schemas.microsoft.com/office/drawing/2014/main" id="{8118874E-E45B-76FE-E0FF-5B7988D4E6FC}"/>
              </a:ext>
            </a:extLst>
          </p:cNvPr>
          <p:cNvSpPr>
            <a:spLocks noGrp="1"/>
          </p:cNvSpPr>
          <p:nvPr>
            <p:ph type="ftr" sz="quarter" idx="4"/>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E523F-650A-C9CD-993E-978AD6F7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9FA5F9A-DC29-37DD-52FD-C92388766C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6F7875-02E5-D3D2-D7F1-F2EC36B9D0E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D962650-7BB7-9A66-4446-3CE92DDF0BE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CD2B820-F68F-531D-B962-2D3B94885848}"/>
              </a:ext>
            </a:extLst>
          </p:cNvPr>
          <p:cNvSpPr>
            <a:spLocks noGrp="1"/>
          </p:cNvSpPr>
          <p:nvPr>
            <p:ph type="sldNum" sz="quarter" idx="12"/>
          </p:nvPr>
        </p:nvSpPr>
        <p:spPr/>
        <p:txBody>
          <a:bodyPr/>
          <a:lstStyle/>
          <a:p>
            <a:pPr>
              <a:defRPr/>
            </a:pPr>
            <a:fld id="{C9F50D3B-A9B2-4AC4-8D97-DB0D331D15E6}" type="slidenum">
              <a:rPr lang="en-US" altLang="en-US" smtClean="0"/>
              <a:pPr>
                <a:defRPr/>
              </a:pPr>
              <a:t>‹#›</a:t>
            </a:fld>
            <a:endParaRPr lang="en-US" altLang="en-US"/>
          </a:p>
        </p:txBody>
      </p:sp>
    </p:spTree>
    <p:extLst>
      <p:ext uri="{BB962C8B-B14F-4D97-AF65-F5344CB8AC3E}">
        <p14:creationId xmlns:p14="http://schemas.microsoft.com/office/powerpoint/2010/main" val="3068704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9F18-282B-7C3F-31D8-A70983335E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512646-E7CD-D379-5817-2EB67A64A7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8CD801-329B-17F1-1C25-8A118B903AEC}"/>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148ED87-0639-6584-2AE4-3E3DEC5889B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5E67337-B87A-3DE9-3D99-DAAD31D2DDF8}"/>
              </a:ext>
            </a:extLst>
          </p:cNvPr>
          <p:cNvSpPr>
            <a:spLocks noGrp="1"/>
          </p:cNvSpPr>
          <p:nvPr>
            <p:ph type="sldNum" sz="quarter" idx="12"/>
          </p:nvPr>
        </p:nvSpPr>
        <p:spPr/>
        <p:txBody>
          <a:bodyPr/>
          <a:lstStyle/>
          <a:p>
            <a:pPr>
              <a:defRPr/>
            </a:pPr>
            <a:fld id="{499CCE58-171B-4C2F-AFAC-61989D062187}" type="slidenum">
              <a:rPr lang="en-US" altLang="en-US" smtClean="0"/>
              <a:pPr>
                <a:defRPr/>
              </a:pPr>
              <a:t>‹#›</a:t>
            </a:fld>
            <a:endParaRPr lang="en-US" altLang="en-US"/>
          </a:p>
        </p:txBody>
      </p:sp>
    </p:spTree>
    <p:extLst>
      <p:ext uri="{BB962C8B-B14F-4D97-AF65-F5344CB8AC3E}">
        <p14:creationId xmlns:p14="http://schemas.microsoft.com/office/powerpoint/2010/main" val="1782414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9FDF-6349-5577-B23F-85B90A3D30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0E133B-7DA9-FA07-B346-D082922A32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C1D33E-8D6A-3108-FFF3-98C5ECCD027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453B8FC-E5DC-EB39-E098-4A5AFA4E6AF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92B5CC3-FC86-B2D8-61B3-1D47D25A5583}"/>
              </a:ext>
            </a:extLst>
          </p:cNvPr>
          <p:cNvSpPr>
            <a:spLocks noGrp="1"/>
          </p:cNvSpPr>
          <p:nvPr>
            <p:ph type="sldNum" sz="quarter" idx="12"/>
          </p:nvPr>
        </p:nvSpPr>
        <p:spPr/>
        <p:txBody>
          <a:bodyPr/>
          <a:lstStyle/>
          <a:p>
            <a:pPr>
              <a:defRPr/>
            </a:pPr>
            <a:fld id="{4732DC9A-0D42-4542-A4BD-0D4103DAE6A5}" type="slidenum">
              <a:rPr lang="en-US" altLang="en-US" smtClean="0"/>
              <a:pPr>
                <a:defRPr/>
              </a:pPr>
              <a:t>‹#›</a:t>
            </a:fld>
            <a:endParaRPr lang="en-US" altLang="en-US"/>
          </a:p>
        </p:txBody>
      </p:sp>
    </p:spTree>
    <p:extLst>
      <p:ext uri="{BB962C8B-B14F-4D97-AF65-F5344CB8AC3E}">
        <p14:creationId xmlns:p14="http://schemas.microsoft.com/office/powerpoint/2010/main" val="991151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524A-72DF-5BD7-0D76-22AE41AE96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1E40FB-600D-FD18-2539-3D9167CDB6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431C81-66A9-A6C8-6253-0E89EE4075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14D5940-E04A-9026-987E-F29EBC14C965}"/>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ECDD1C28-03A2-A50A-AB51-DAA9FD48EE1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761F694-6FA9-257B-ED16-5C08ACD3888E}"/>
              </a:ext>
            </a:extLst>
          </p:cNvPr>
          <p:cNvSpPr>
            <a:spLocks noGrp="1"/>
          </p:cNvSpPr>
          <p:nvPr>
            <p:ph type="sldNum" sz="quarter" idx="12"/>
          </p:nvPr>
        </p:nvSpPr>
        <p:spPr/>
        <p:txBody>
          <a:bodyPr/>
          <a:lstStyle/>
          <a:p>
            <a:pPr>
              <a:defRPr/>
            </a:pPr>
            <a:fld id="{7336C482-B2C8-4214-B7A0-FEFF1C361F2A}" type="slidenum">
              <a:rPr lang="en-US" altLang="en-US" smtClean="0"/>
              <a:pPr>
                <a:defRPr/>
              </a:pPr>
              <a:t>‹#›</a:t>
            </a:fld>
            <a:endParaRPr lang="en-US" altLang="en-US"/>
          </a:p>
        </p:txBody>
      </p:sp>
    </p:spTree>
    <p:extLst>
      <p:ext uri="{BB962C8B-B14F-4D97-AF65-F5344CB8AC3E}">
        <p14:creationId xmlns:p14="http://schemas.microsoft.com/office/powerpoint/2010/main" val="326793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0B2B1-A311-0DF5-E4B0-B13C7E5239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75D108-89E8-7F57-9A03-D9EF669D8D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1D582-A753-8ECA-A86F-45D6CACA64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A6567D-79D7-BE80-8808-D8712BACD6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C8A2D3-6ADB-25D0-5F93-1762481BB8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A7C0AB-E78C-A8D4-26FC-67A723409D68}"/>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64532AF8-F202-376E-2116-9079A1FE1E04}"/>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78FBE161-A6DC-FF48-570F-909DEBF9C106}"/>
              </a:ext>
            </a:extLst>
          </p:cNvPr>
          <p:cNvSpPr>
            <a:spLocks noGrp="1"/>
          </p:cNvSpPr>
          <p:nvPr>
            <p:ph type="sldNum" sz="quarter" idx="12"/>
          </p:nvPr>
        </p:nvSpPr>
        <p:spPr/>
        <p:txBody>
          <a:bodyPr/>
          <a:lstStyle/>
          <a:p>
            <a:pPr>
              <a:defRPr/>
            </a:pPr>
            <a:fld id="{341585FD-5C5C-4995-8DC7-B00DDAC0F1A1}" type="slidenum">
              <a:rPr lang="en-US" altLang="en-US" smtClean="0"/>
              <a:pPr>
                <a:defRPr/>
              </a:pPr>
              <a:t>‹#›</a:t>
            </a:fld>
            <a:endParaRPr lang="en-US" altLang="en-US"/>
          </a:p>
        </p:txBody>
      </p:sp>
    </p:spTree>
    <p:extLst>
      <p:ext uri="{BB962C8B-B14F-4D97-AF65-F5344CB8AC3E}">
        <p14:creationId xmlns:p14="http://schemas.microsoft.com/office/powerpoint/2010/main" val="2349239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3856A-0861-9D10-DBA4-C4BE0BCEA96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6025E9-1851-B8E9-72BC-729EC14E0242}"/>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7CD7808-F8E3-37B1-1A7D-D4BF7A6045E0}"/>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AC09B4E6-15FF-B6F2-5055-D2F3547B0A7A}"/>
              </a:ext>
            </a:extLst>
          </p:cNvPr>
          <p:cNvSpPr>
            <a:spLocks noGrp="1"/>
          </p:cNvSpPr>
          <p:nvPr>
            <p:ph type="sldNum" sz="quarter" idx="12"/>
          </p:nvPr>
        </p:nvSpPr>
        <p:spPr/>
        <p:txBody>
          <a:bodyPr/>
          <a:lstStyle/>
          <a:p>
            <a:pPr>
              <a:defRPr/>
            </a:pPr>
            <a:fld id="{50929A5F-4E70-4237-B266-C31DF18FD4FF}" type="slidenum">
              <a:rPr lang="en-US" altLang="en-US" smtClean="0"/>
              <a:pPr>
                <a:defRPr/>
              </a:pPr>
              <a:t>‹#›</a:t>
            </a:fld>
            <a:endParaRPr lang="en-US" altLang="en-US"/>
          </a:p>
        </p:txBody>
      </p:sp>
    </p:spTree>
    <p:extLst>
      <p:ext uri="{BB962C8B-B14F-4D97-AF65-F5344CB8AC3E}">
        <p14:creationId xmlns:p14="http://schemas.microsoft.com/office/powerpoint/2010/main" val="1916627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81CECB-6E37-A854-D439-E0A37CB89C32}"/>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8DEB8C9D-3182-AB05-78CD-440FA6220CE3}"/>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62580C36-31DD-445F-2E6C-D36103BD7DB0}"/>
              </a:ext>
            </a:extLst>
          </p:cNvPr>
          <p:cNvSpPr>
            <a:spLocks noGrp="1"/>
          </p:cNvSpPr>
          <p:nvPr>
            <p:ph type="sldNum" sz="quarter" idx="12"/>
          </p:nvPr>
        </p:nvSpPr>
        <p:spPr/>
        <p:txBody>
          <a:bodyPr/>
          <a:lstStyle/>
          <a:p>
            <a:pPr>
              <a:defRPr/>
            </a:pPr>
            <a:fld id="{390BA3BD-B9D6-4402-A4DB-746904C81B34}" type="slidenum">
              <a:rPr lang="en-US" altLang="en-US" smtClean="0"/>
              <a:pPr>
                <a:defRPr/>
              </a:pPr>
              <a:t>‹#›</a:t>
            </a:fld>
            <a:endParaRPr lang="en-US" altLang="en-US"/>
          </a:p>
        </p:txBody>
      </p:sp>
    </p:spTree>
    <p:extLst>
      <p:ext uri="{BB962C8B-B14F-4D97-AF65-F5344CB8AC3E}">
        <p14:creationId xmlns:p14="http://schemas.microsoft.com/office/powerpoint/2010/main" val="210117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A560-065E-EECB-FB15-DAECE49D09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6CB716-7598-B8B8-5F14-9CF2914D9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1C2DA3-4EB5-129F-F350-02012C297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15D3E-927B-B9E0-C733-1EF96582128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B75B65C-4C0A-0D34-5104-45AA0FC4F17B}"/>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4F89051-80E7-3C46-48CD-2550962034FC}"/>
              </a:ext>
            </a:extLst>
          </p:cNvPr>
          <p:cNvSpPr>
            <a:spLocks noGrp="1"/>
          </p:cNvSpPr>
          <p:nvPr>
            <p:ph type="sldNum" sz="quarter" idx="12"/>
          </p:nvPr>
        </p:nvSpPr>
        <p:spPr/>
        <p:txBody>
          <a:bodyPr/>
          <a:lstStyle/>
          <a:p>
            <a:pPr>
              <a:defRPr/>
            </a:pPr>
            <a:fld id="{D075EA6B-1330-4BF2-9B8D-AA1BB06E08DD}" type="slidenum">
              <a:rPr lang="en-US" altLang="en-US" smtClean="0"/>
              <a:pPr>
                <a:defRPr/>
              </a:pPr>
              <a:t>‹#›</a:t>
            </a:fld>
            <a:endParaRPr lang="en-US" altLang="en-US"/>
          </a:p>
        </p:txBody>
      </p:sp>
    </p:spTree>
    <p:extLst>
      <p:ext uri="{BB962C8B-B14F-4D97-AF65-F5344CB8AC3E}">
        <p14:creationId xmlns:p14="http://schemas.microsoft.com/office/powerpoint/2010/main" val="2833700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4FC52-4E6E-8E9B-36ED-35F22B0C1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4C4F15-957C-0FF7-7B1E-A476B36C37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6DF3983-31E1-FEAB-19C0-448F7978F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4C5E32-C8E6-1C17-750D-0904608BA369}"/>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537C704-0A10-6DE6-7C6B-BD7DC51B601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3CA8223-71F5-5677-A156-29767CE68AF2}"/>
              </a:ext>
            </a:extLst>
          </p:cNvPr>
          <p:cNvSpPr>
            <a:spLocks noGrp="1"/>
          </p:cNvSpPr>
          <p:nvPr>
            <p:ph type="sldNum" sz="quarter" idx="12"/>
          </p:nvPr>
        </p:nvSpPr>
        <p:spPr/>
        <p:txBody>
          <a:bodyPr/>
          <a:lstStyle/>
          <a:p>
            <a:pPr>
              <a:defRPr/>
            </a:pPr>
            <a:fld id="{5A9E38B4-DC45-476F-B640-774D84B238B7}" type="slidenum">
              <a:rPr lang="en-US" altLang="en-US" smtClean="0"/>
              <a:pPr>
                <a:defRPr/>
              </a:pPr>
              <a:t>‹#›</a:t>
            </a:fld>
            <a:endParaRPr lang="en-US" altLang="en-US"/>
          </a:p>
        </p:txBody>
      </p:sp>
    </p:spTree>
    <p:extLst>
      <p:ext uri="{BB962C8B-B14F-4D97-AF65-F5344CB8AC3E}">
        <p14:creationId xmlns:p14="http://schemas.microsoft.com/office/powerpoint/2010/main" val="3038934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875CD-281E-FC67-A779-25AF2F75E2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3E0CFE-594B-C884-F9BA-2873F4C26B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27FC90-8008-EF73-436B-C3ED33B5B54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E5CD9ECD-5BFA-873A-CD45-3C2329D8784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A04996D-5D6F-935B-840A-621C5D8E5373}"/>
              </a:ext>
            </a:extLst>
          </p:cNvPr>
          <p:cNvSpPr>
            <a:spLocks noGrp="1"/>
          </p:cNvSpPr>
          <p:nvPr>
            <p:ph type="sldNum" sz="quarter" idx="12"/>
          </p:nvPr>
        </p:nvSpPr>
        <p:spPr/>
        <p:txBody>
          <a:bodyPr/>
          <a:lstStyle/>
          <a:p>
            <a:pPr>
              <a:defRPr/>
            </a:pPr>
            <a:fld id="{C2965968-BE92-4987-8F12-452CA344BADD}" type="slidenum">
              <a:rPr lang="en-US" altLang="en-US" smtClean="0"/>
              <a:pPr>
                <a:defRPr/>
              </a:pPr>
              <a:t>‹#›</a:t>
            </a:fld>
            <a:endParaRPr lang="en-US" altLang="en-US"/>
          </a:p>
        </p:txBody>
      </p:sp>
    </p:spTree>
    <p:extLst>
      <p:ext uri="{BB962C8B-B14F-4D97-AF65-F5344CB8AC3E}">
        <p14:creationId xmlns:p14="http://schemas.microsoft.com/office/powerpoint/2010/main" val="462111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9D1A64-DC90-F708-C215-2BF3AC0FFD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A30FCB-3F55-EDA9-B3FA-0108224D4B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6C132D-B290-F444-FA37-68BA9419AAA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45C23F4-D30B-1282-BC40-5421B2B6BDF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3B238ED-63EE-D4FE-9DB1-417AA758899C}"/>
              </a:ext>
            </a:extLst>
          </p:cNvPr>
          <p:cNvSpPr>
            <a:spLocks noGrp="1"/>
          </p:cNvSpPr>
          <p:nvPr>
            <p:ph type="sldNum" sz="quarter" idx="12"/>
          </p:nvPr>
        </p:nvSpPr>
        <p:spPr/>
        <p:txBody>
          <a:bodyPr/>
          <a:lstStyle/>
          <a:p>
            <a:pPr>
              <a:defRPr/>
            </a:pPr>
            <a:fld id="{08EAAB93-9555-432C-9D6D-5A6143370597}" type="slidenum">
              <a:rPr lang="en-US" altLang="en-US" smtClean="0"/>
              <a:pPr>
                <a:defRPr/>
              </a:pPr>
              <a:t>‹#›</a:t>
            </a:fld>
            <a:endParaRPr lang="en-US" altLang="en-US"/>
          </a:p>
        </p:txBody>
      </p:sp>
    </p:spTree>
    <p:extLst>
      <p:ext uri="{BB962C8B-B14F-4D97-AF65-F5344CB8AC3E}">
        <p14:creationId xmlns:p14="http://schemas.microsoft.com/office/powerpoint/2010/main" val="3276968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7/30/2024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26F95-418E-EB32-0799-39E5E6221A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352D18-B820-6219-4811-617A9A7952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5C82FA-99B0-F5AB-C6E1-D3A79AEA20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0EA30CF4-BF59-3F35-4F0C-C11330C0BA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009297EA-5878-C6BE-C76F-BC65178D0B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1F816AD-9191-4EE9-9DBA-494F1919114B}" type="slidenum">
              <a:rPr lang="en-US" altLang="en-US" smtClean="0"/>
              <a:pPr>
                <a:defRPr/>
              </a:pPr>
              <a:t>‹#›</a:t>
            </a:fld>
            <a:endParaRPr lang="en-US" altLang="en-US"/>
          </a:p>
        </p:txBody>
      </p:sp>
    </p:spTree>
    <p:extLst>
      <p:ext uri="{BB962C8B-B14F-4D97-AF65-F5344CB8AC3E}">
        <p14:creationId xmlns:p14="http://schemas.microsoft.com/office/powerpoint/2010/main" val="15203335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hemeOverride" Target="../theme/themeOverride3.xml"/></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3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storalists As Producers: The Bakkarwals Of Jammu And, 42% OFF">
            <a:extLst>
              <a:ext uri="{FF2B5EF4-FFF2-40B4-BE49-F238E27FC236}">
                <a16:creationId xmlns:a16="http://schemas.microsoft.com/office/drawing/2014/main" id="{4CC648E6-18C9-E07B-CDDC-1EB655F1A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61" y="285990"/>
            <a:ext cx="7252107" cy="4815399"/>
          </a:xfrm>
          <a:prstGeom prst="rect">
            <a:avLst/>
          </a:prstGeom>
          <a:noFill/>
          <a:ln w="76200">
            <a:solidFill>
              <a:schemeClr val="accent6"/>
            </a:solidFill>
          </a:ln>
          <a:extLst>
            <a:ext uri="{909E8E84-426E-40DD-AFC4-6F175D3DCCD1}">
              <a14:hiddenFill xmlns:a14="http://schemas.microsoft.com/office/drawing/2010/main">
                <a:solidFill>
                  <a:srgbClr val="FFFFFF"/>
                </a:solidFill>
              </a14:hiddenFill>
            </a:ext>
          </a:extLst>
        </p:spPr>
      </p:pic>
      <p:sp>
        <p:nvSpPr>
          <p:cNvPr id="5" name="Text Box 4"/>
          <p:cNvSpPr txBox="1"/>
          <p:nvPr/>
        </p:nvSpPr>
        <p:spPr>
          <a:xfrm>
            <a:off x="6198499" y="1618031"/>
            <a:ext cx="5993501" cy="1384995"/>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altLang="en-US" sz="2800" b="1" i="1" dirty="0">
                <a:latin typeface="Arial" panose="020B0604020202020204" pitchFamily="34" charset="0"/>
                <a:cs typeface="Arial" panose="020B0604020202020204" pitchFamily="34" charset="0"/>
              </a:rPr>
              <a:t>Seasonal Livestock Movement and Nomadic Migration in J&amp;K</a:t>
            </a:r>
          </a:p>
          <a:p>
            <a:pPr algn="ctr"/>
            <a:r>
              <a:rPr lang="en-IN" altLang="en-US" sz="2800" b="1" i="1" dirty="0">
                <a:latin typeface="Arial" panose="020B0604020202020204" pitchFamily="34" charset="0"/>
                <a:cs typeface="Arial" panose="020B0604020202020204" pitchFamily="34" charset="0"/>
              </a:rPr>
              <a:t>Present Scenario and Way Ahead</a:t>
            </a:r>
          </a:p>
        </p:txBody>
      </p:sp>
      <p:sp>
        <p:nvSpPr>
          <p:cNvPr id="7" name="Text Box 6"/>
          <p:cNvSpPr txBox="1"/>
          <p:nvPr/>
        </p:nvSpPr>
        <p:spPr>
          <a:xfrm>
            <a:off x="7796245" y="4085726"/>
            <a:ext cx="4215794" cy="1015663"/>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altLang="en-US" sz="2000" b="1" dirty="0">
                <a:latin typeface="Arial" panose="020B0604020202020204" pitchFamily="34" charset="0"/>
                <a:cs typeface="Arial" panose="020B0604020202020204" pitchFamily="34" charset="0"/>
              </a:rPr>
              <a:t>Dr Arshdeep Singh, IFS</a:t>
            </a:r>
          </a:p>
          <a:p>
            <a:pPr algn="ctr"/>
            <a:r>
              <a:rPr lang="en-IN" altLang="en-US" sz="2000" dirty="0">
                <a:latin typeface="Arial" panose="020B0604020202020204" pitchFamily="34" charset="0"/>
                <a:cs typeface="Arial" panose="020B0604020202020204" pitchFamily="34" charset="0"/>
              </a:rPr>
              <a:t>Conservator of Forests,</a:t>
            </a:r>
          </a:p>
          <a:p>
            <a:pPr algn="ctr"/>
            <a:r>
              <a:rPr lang="en-IN" altLang="en-US" sz="2000" dirty="0">
                <a:latin typeface="Arial" panose="020B0604020202020204" pitchFamily="34" charset="0"/>
                <a:cs typeface="Arial" panose="020B0604020202020204" pitchFamily="34" charset="0"/>
              </a:rPr>
              <a:t>J&amp;K Forest Department</a:t>
            </a:r>
          </a:p>
        </p:txBody>
      </p:sp>
      <p:sp>
        <p:nvSpPr>
          <p:cNvPr id="11" name="AutoShape 6">
            <a:extLst>
              <a:ext uri="{FF2B5EF4-FFF2-40B4-BE49-F238E27FC236}">
                <a16:creationId xmlns:a16="http://schemas.microsoft.com/office/drawing/2014/main" id="{4F111950-1075-CA8C-E08E-799F06C6B0F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 name="Text Box 6">
            <a:extLst>
              <a:ext uri="{FF2B5EF4-FFF2-40B4-BE49-F238E27FC236}">
                <a16:creationId xmlns:a16="http://schemas.microsoft.com/office/drawing/2014/main" id="{7A489325-F57B-0307-9325-EDB91ABFEE13}"/>
              </a:ext>
            </a:extLst>
          </p:cNvPr>
          <p:cNvSpPr txBox="1"/>
          <p:nvPr/>
        </p:nvSpPr>
        <p:spPr>
          <a:xfrm>
            <a:off x="7796245" y="5239969"/>
            <a:ext cx="4215794" cy="1015663"/>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altLang="en-US" sz="2000" b="1" dirty="0" err="1">
                <a:latin typeface="Arial" panose="020B0604020202020204" pitchFamily="34" charset="0"/>
                <a:cs typeface="Arial" panose="020B0604020202020204" pitchFamily="34" charset="0"/>
              </a:rPr>
              <a:t>Mudasir</a:t>
            </a:r>
            <a:r>
              <a:rPr lang="en-IN" altLang="en-US" sz="2000" b="1" dirty="0">
                <a:latin typeface="Arial" panose="020B0604020202020204" pitchFamily="34" charset="0"/>
                <a:cs typeface="Arial" panose="020B0604020202020204" pitchFamily="34" charset="0"/>
              </a:rPr>
              <a:t> </a:t>
            </a:r>
            <a:r>
              <a:rPr lang="en-IN" altLang="en-US" sz="2000" b="1" dirty="0" err="1">
                <a:latin typeface="Arial" panose="020B0604020202020204" pitchFamily="34" charset="0"/>
                <a:cs typeface="Arial" panose="020B0604020202020204" pitchFamily="34" charset="0"/>
              </a:rPr>
              <a:t>Mehmood,SFS</a:t>
            </a:r>
            <a:endParaRPr lang="en-IN" altLang="en-US" sz="2000" b="1" dirty="0">
              <a:latin typeface="Arial" panose="020B0604020202020204" pitchFamily="34" charset="0"/>
              <a:cs typeface="Arial" panose="020B0604020202020204" pitchFamily="34" charset="0"/>
            </a:endParaRPr>
          </a:p>
          <a:p>
            <a:pPr algn="ctr"/>
            <a:r>
              <a:rPr lang="en-IN" altLang="en-US" sz="2000" dirty="0">
                <a:latin typeface="Arial" panose="020B0604020202020204" pitchFamily="34" charset="0"/>
                <a:cs typeface="Arial" panose="020B0604020202020204" pitchFamily="34" charset="0"/>
              </a:rPr>
              <a:t>Deputy Conservator of Forests,</a:t>
            </a:r>
          </a:p>
          <a:p>
            <a:pPr algn="ctr"/>
            <a:r>
              <a:rPr lang="en-IN" altLang="en-US" sz="2000" dirty="0">
                <a:latin typeface="Arial" panose="020B0604020202020204" pitchFamily="34" charset="0"/>
                <a:cs typeface="Arial" panose="020B0604020202020204" pitchFamily="34" charset="0"/>
              </a:rPr>
              <a:t>J&amp;K Forest Department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0" y="100965"/>
            <a:ext cx="12192000" cy="400110"/>
          </a:xfrm>
          <a:prstGeom prst="rect">
            <a:avLst/>
          </a:prstGeom>
          <a:solidFill>
            <a:schemeClr val="accent6"/>
          </a:solidFill>
        </p:spPr>
        <p:txBody>
          <a:bodyPr wrap="square" rtlCol="0">
            <a:spAutoFit/>
          </a:bodyPr>
          <a:lstStyle/>
          <a:p>
            <a:r>
              <a:rPr lang="en-US" sz="2000" b="1" dirty="0">
                <a:latin typeface="Arial" panose="020B0604020202020204" pitchFamily="34" charset="0"/>
                <a:cs typeface="Arial" panose="020B0604020202020204" pitchFamily="34" charset="0"/>
              </a:rPr>
              <a:t>	Routes of The Tribal Communities of Jammu and Kashmir viz-a-viz South Kashmir</a:t>
            </a:r>
          </a:p>
        </p:txBody>
      </p:sp>
      <p:graphicFrame>
        <p:nvGraphicFramePr>
          <p:cNvPr id="5" name="Table 4"/>
          <p:cNvGraphicFramePr/>
          <p:nvPr>
            <p:extLst>
              <p:ext uri="{D42A27DB-BD31-4B8C-83A1-F6EECF244321}">
                <p14:modId xmlns:p14="http://schemas.microsoft.com/office/powerpoint/2010/main" val="4173818420"/>
              </p:ext>
            </p:extLst>
          </p:nvPr>
        </p:nvGraphicFramePr>
        <p:xfrm>
          <a:off x="149088" y="567690"/>
          <a:ext cx="12042912" cy="6191250"/>
        </p:xfrm>
        <a:graphic>
          <a:graphicData uri="http://schemas.openxmlformats.org/drawingml/2006/table">
            <a:tbl>
              <a:tblPr firstRow="1" bandRow="1">
                <a:tableStyleId>{5C22544A-7EE6-4342-B048-85BDC9FD1C3A}</a:tableStyleId>
              </a:tblPr>
              <a:tblGrid>
                <a:gridCol w="1470990">
                  <a:extLst>
                    <a:ext uri="{9D8B030D-6E8A-4147-A177-3AD203B41FA5}">
                      <a16:colId xmlns:a16="http://schemas.microsoft.com/office/drawing/2014/main" val="20000"/>
                    </a:ext>
                  </a:extLst>
                </a:gridCol>
                <a:gridCol w="6824350">
                  <a:extLst>
                    <a:ext uri="{9D8B030D-6E8A-4147-A177-3AD203B41FA5}">
                      <a16:colId xmlns:a16="http://schemas.microsoft.com/office/drawing/2014/main" val="20001"/>
                    </a:ext>
                  </a:extLst>
                </a:gridCol>
                <a:gridCol w="3747572">
                  <a:extLst>
                    <a:ext uri="{9D8B030D-6E8A-4147-A177-3AD203B41FA5}">
                      <a16:colId xmlns:a16="http://schemas.microsoft.com/office/drawing/2014/main" val="20002"/>
                    </a:ext>
                  </a:extLst>
                </a:gridCol>
              </a:tblGrid>
              <a:tr h="401955">
                <a:tc>
                  <a:txBody>
                    <a:bodyPr/>
                    <a:lstStyle/>
                    <a:p>
                      <a:pPr>
                        <a:buNone/>
                      </a:pPr>
                      <a:r>
                        <a:rPr lang="en-IN" altLang="en-US" sz="1800">
                          <a:latin typeface="Arial" panose="020B0604020202020204" pitchFamily="34" charset="0"/>
                          <a:cs typeface="Arial" panose="020B0604020202020204" pitchFamily="34" charset="0"/>
                        </a:rPr>
                        <a:t>District</a:t>
                      </a:r>
                    </a:p>
                  </a:txBody>
                  <a:tcPr/>
                </a:tc>
                <a:tc>
                  <a:txBody>
                    <a:bodyPr/>
                    <a:lstStyle/>
                    <a:p>
                      <a:pPr>
                        <a:buNone/>
                      </a:pPr>
                      <a:r>
                        <a:rPr lang="en-IN" altLang="en-US" sz="1800">
                          <a:latin typeface="Arial" panose="020B0604020202020204" pitchFamily="34" charset="0"/>
                          <a:cs typeface="Arial" panose="020B0604020202020204" pitchFamily="34" charset="0"/>
                        </a:rPr>
                        <a:t>Migration routes and mountain passes</a:t>
                      </a:r>
                    </a:p>
                  </a:txBody>
                  <a:tcPr/>
                </a:tc>
                <a:tc>
                  <a:txBody>
                    <a:bodyPr/>
                    <a:lstStyle/>
                    <a:p>
                      <a:pPr>
                        <a:buNone/>
                      </a:pPr>
                      <a:r>
                        <a:rPr lang="en-IN" altLang="en-US" sz="1800">
                          <a:latin typeface="Arial" panose="020B0604020202020204" pitchFamily="34" charset="0"/>
                          <a:cs typeface="Arial" panose="020B0604020202020204" pitchFamily="34" charset="0"/>
                        </a:rPr>
                        <a:t>Destination</a:t>
                      </a:r>
                    </a:p>
                  </a:txBody>
                  <a:tcPr/>
                </a:tc>
                <a:extLst>
                  <a:ext uri="{0D108BD9-81ED-4DB2-BD59-A6C34878D82A}">
                    <a16:rowId xmlns:a16="http://schemas.microsoft.com/office/drawing/2014/main" val="10000"/>
                  </a:ext>
                </a:extLst>
              </a:tr>
              <a:tr h="402590">
                <a:tc>
                  <a:txBody>
                    <a:bodyPr/>
                    <a:lstStyle/>
                    <a:p>
                      <a:pPr>
                        <a:buNone/>
                      </a:pPr>
                      <a:r>
                        <a:rPr lang="en-IN" altLang="en-US" sz="1800" dirty="0" err="1">
                          <a:latin typeface="Arial" panose="020B0604020202020204" pitchFamily="34" charset="0"/>
                          <a:cs typeface="Arial" panose="020B0604020202020204" pitchFamily="34" charset="0"/>
                        </a:rPr>
                        <a:t>Ramban</a:t>
                      </a:r>
                      <a:endParaRPr lang="en-IN" altLang="en-US" sz="1800" dirty="0">
                        <a:latin typeface="Arial" panose="020B0604020202020204" pitchFamily="34" charset="0"/>
                        <a:cs typeface="Arial" panose="020B0604020202020204" pitchFamily="34" charset="0"/>
                      </a:endParaRPr>
                    </a:p>
                  </a:txBody>
                  <a:tcPr/>
                </a:tc>
                <a:tc>
                  <a:txBody>
                    <a:bodyPr/>
                    <a:lstStyle/>
                    <a:p>
                      <a:pPr>
                        <a:buNone/>
                      </a:pPr>
                      <a:r>
                        <a:rPr lang="en-IN" altLang="en-US" sz="1800">
                          <a:latin typeface="Arial" panose="020B0604020202020204" pitchFamily="34" charset="0"/>
                          <a:cs typeface="Arial" panose="020B0604020202020204" pitchFamily="34" charset="0"/>
                        </a:rPr>
                        <a:t>Banihal pass</a:t>
                      </a:r>
                    </a:p>
                  </a:txBody>
                  <a:tcPr/>
                </a:tc>
                <a:tc>
                  <a:txBody>
                    <a:bodyPr/>
                    <a:lstStyle/>
                    <a:p>
                      <a:pPr>
                        <a:buNone/>
                      </a:pPr>
                      <a:r>
                        <a:rPr lang="en-IN" altLang="en-US" sz="1800">
                          <a:latin typeface="Arial" panose="020B0604020202020204" pitchFamily="34" charset="0"/>
                          <a:cs typeface="Arial" panose="020B0604020202020204" pitchFamily="34" charset="0"/>
                        </a:rPr>
                        <a:t>Nowgam (shahabad Anantnag)</a:t>
                      </a:r>
                    </a:p>
                  </a:txBody>
                  <a:tcPr/>
                </a:tc>
                <a:extLst>
                  <a:ext uri="{0D108BD9-81ED-4DB2-BD59-A6C34878D82A}">
                    <a16:rowId xmlns:a16="http://schemas.microsoft.com/office/drawing/2014/main" val="10001"/>
                  </a:ext>
                </a:extLst>
              </a:tr>
              <a:tr h="401955">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IN" altLang="en-US" sz="1800">
                          <a:latin typeface="Arial" panose="020B0604020202020204" pitchFamily="34" charset="0"/>
                          <a:cs typeface="Arial" panose="020B0604020202020204" pitchFamily="34" charset="0"/>
                        </a:rPr>
                        <a:t>Pogal Paristan</a:t>
                      </a:r>
                    </a:p>
                  </a:txBody>
                  <a:tcPr/>
                </a:tc>
                <a:tc>
                  <a:txBody>
                    <a:bodyPr/>
                    <a:lstStyle/>
                    <a:p>
                      <a:pPr>
                        <a:buNone/>
                      </a:pPr>
                      <a:r>
                        <a:rPr lang="en-IN" altLang="en-US" sz="1800">
                          <a:latin typeface="Arial" panose="020B0604020202020204" pitchFamily="34" charset="0"/>
                          <a:cs typeface="Arial" panose="020B0604020202020204" pitchFamily="34" charset="0"/>
                        </a:rPr>
                        <a:t>Kapran (Shahabad Anantnag)</a:t>
                      </a:r>
                    </a:p>
                  </a:txBody>
                  <a:tcPr/>
                </a:tc>
                <a:extLst>
                  <a:ext uri="{0D108BD9-81ED-4DB2-BD59-A6C34878D82A}">
                    <a16:rowId xmlns:a16="http://schemas.microsoft.com/office/drawing/2014/main" val="10002"/>
                  </a:ext>
                </a:extLst>
              </a:tr>
              <a:tr h="402590">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IN" altLang="en-US" sz="1800">
                          <a:latin typeface="Arial" panose="020B0604020202020204" pitchFamily="34" charset="0"/>
                          <a:cs typeface="Arial" panose="020B0604020202020204" pitchFamily="34" charset="0"/>
                        </a:rPr>
                        <a:t>Banihal Pass-Warwan</a:t>
                      </a:r>
                    </a:p>
                  </a:txBody>
                  <a:tcPr/>
                </a:tc>
                <a:tc>
                  <a:txBody>
                    <a:bodyPr/>
                    <a:lstStyle/>
                    <a:p>
                      <a:pPr>
                        <a:buNone/>
                      </a:pPr>
                      <a:r>
                        <a:rPr lang="en-IN" altLang="en-US" sz="1800">
                          <a:latin typeface="Arial" panose="020B0604020202020204" pitchFamily="34" charset="0"/>
                          <a:cs typeface="Arial" panose="020B0604020202020204" pitchFamily="34" charset="0"/>
                        </a:rPr>
                        <a:t>Marwah</a:t>
                      </a:r>
                    </a:p>
                  </a:txBody>
                  <a:tcPr/>
                </a:tc>
                <a:extLst>
                  <a:ext uri="{0D108BD9-81ED-4DB2-BD59-A6C34878D82A}">
                    <a16:rowId xmlns:a16="http://schemas.microsoft.com/office/drawing/2014/main" val="10003"/>
                  </a:ext>
                </a:extLst>
              </a:tr>
              <a:tr h="401955">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IN" altLang="en-US" sz="1800">
                          <a:latin typeface="Arial" panose="020B0604020202020204" pitchFamily="34" charset="0"/>
                          <a:cs typeface="Arial" panose="020B0604020202020204" pitchFamily="34" charset="0"/>
                        </a:rPr>
                        <a:t>Banihal Pass</a:t>
                      </a:r>
                    </a:p>
                  </a:txBody>
                  <a:tcPr/>
                </a:tc>
                <a:tc>
                  <a:txBody>
                    <a:bodyPr/>
                    <a:lstStyle/>
                    <a:p>
                      <a:pPr>
                        <a:buNone/>
                      </a:pPr>
                      <a:r>
                        <a:rPr lang="en-IN" altLang="en-US" sz="1800">
                          <a:latin typeface="Arial" panose="020B0604020202020204" pitchFamily="34" charset="0"/>
                          <a:cs typeface="Arial" panose="020B0604020202020204" pitchFamily="34" charset="0"/>
                        </a:rPr>
                        <a:t>Verinag</a:t>
                      </a:r>
                    </a:p>
                  </a:txBody>
                  <a:tcPr/>
                </a:tc>
                <a:extLst>
                  <a:ext uri="{0D108BD9-81ED-4DB2-BD59-A6C34878D82A}">
                    <a16:rowId xmlns:a16="http://schemas.microsoft.com/office/drawing/2014/main" val="10004"/>
                  </a:ext>
                </a:extLst>
              </a:tr>
              <a:tr h="402590">
                <a:tc>
                  <a:txBody>
                    <a:bodyPr/>
                    <a:lstStyle/>
                    <a:p>
                      <a:pPr>
                        <a:buNone/>
                      </a:pPr>
                      <a:r>
                        <a:rPr lang="en-IN" altLang="en-US" sz="1800">
                          <a:latin typeface="Arial" panose="020B0604020202020204" pitchFamily="34" charset="0"/>
                          <a:cs typeface="Arial" panose="020B0604020202020204" pitchFamily="34" charset="0"/>
                        </a:rPr>
                        <a:t>Reasi</a:t>
                      </a:r>
                    </a:p>
                  </a:txBody>
                  <a:tcPr/>
                </a:tc>
                <a:tc>
                  <a:txBody>
                    <a:bodyPr/>
                    <a:lstStyle/>
                    <a:p>
                      <a:pPr>
                        <a:buNone/>
                      </a:pPr>
                      <a:r>
                        <a:rPr lang="en-IN" altLang="en-US" sz="1800">
                          <a:latin typeface="Arial" panose="020B0604020202020204" pitchFamily="34" charset="0"/>
                          <a:cs typeface="Arial" panose="020B0604020202020204" pitchFamily="34" charset="0"/>
                        </a:rPr>
                        <a:t>Banihal Pass</a:t>
                      </a:r>
                    </a:p>
                  </a:txBody>
                  <a:tcPr/>
                </a:tc>
                <a:tc>
                  <a:txBody>
                    <a:bodyPr/>
                    <a:lstStyle/>
                    <a:p>
                      <a:pPr>
                        <a:buNone/>
                      </a:pPr>
                      <a:r>
                        <a:rPr lang="en-IN" altLang="en-US" sz="1800">
                          <a:latin typeface="Arial" panose="020B0604020202020204" pitchFamily="34" charset="0"/>
                          <a:cs typeface="Arial" panose="020B0604020202020204" pitchFamily="34" charset="0"/>
                        </a:rPr>
                        <a:t>Verinag</a:t>
                      </a:r>
                    </a:p>
                  </a:txBody>
                  <a:tcPr/>
                </a:tc>
                <a:extLst>
                  <a:ext uri="{0D108BD9-81ED-4DB2-BD59-A6C34878D82A}">
                    <a16:rowId xmlns:a16="http://schemas.microsoft.com/office/drawing/2014/main" val="10005"/>
                  </a:ext>
                </a:extLst>
              </a:tr>
              <a:tr h="401955">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IN" altLang="en-US" sz="1800">
                          <a:latin typeface="Arial" panose="020B0604020202020204" pitchFamily="34" charset="0"/>
                          <a:cs typeface="Arial" panose="020B0604020202020204" pitchFamily="34" charset="0"/>
                        </a:rPr>
                        <a:t>Jhajji Pass</a:t>
                      </a:r>
                    </a:p>
                  </a:txBody>
                  <a:tcPr/>
                </a:tc>
                <a:tc>
                  <a:txBody>
                    <a:bodyPr/>
                    <a:lstStyle/>
                    <a:p>
                      <a:pPr>
                        <a:buNone/>
                      </a:pPr>
                      <a:r>
                        <a:rPr lang="en-IN" altLang="en-US" sz="1800">
                          <a:latin typeface="Arial" panose="020B0604020202020204" pitchFamily="34" charset="0"/>
                          <a:cs typeface="Arial" panose="020B0604020202020204" pitchFamily="34" charset="0"/>
                        </a:rPr>
                        <a:t>Pahalgam, Kokernag</a:t>
                      </a:r>
                    </a:p>
                  </a:txBody>
                  <a:tcPr/>
                </a:tc>
                <a:extLst>
                  <a:ext uri="{0D108BD9-81ED-4DB2-BD59-A6C34878D82A}">
                    <a16:rowId xmlns:a16="http://schemas.microsoft.com/office/drawing/2014/main" val="10006"/>
                  </a:ext>
                </a:extLst>
              </a:tr>
              <a:tr h="402590">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IN" altLang="en-US" sz="1800">
                          <a:latin typeface="Arial" panose="020B0604020202020204" pitchFamily="34" charset="0"/>
                          <a:cs typeface="Arial" panose="020B0604020202020204" pitchFamily="34" charset="0"/>
                        </a:rPr>
                        <a:t>Patnitop</a:t>
                      </a:r>
                    </a:p>
                  </a:txBody>
                  <a:tcPr/>
                </a:tc>
                <a:tc>
                  <a:txBody>
                    <a:bodyPr/>
                    <a:lstStyle/>
                    <a:p>
                      <a:pPr>
                        <a:buNone/>
                      </a:pPr>
                      <a:r>
                        <a:rPr lang="en-IN" altLang="en-US" sz="1800">
                          <a:latin typeface="Arial" panose="020B0604020202020204" pitchFamily="34" charset="0"/>
                          <a:cs typeface="Arial" panose="020B0604020202020204" pitchFamily="34" charset="0"/>
                        </a:rPr>
                        <a:t>Sinthantop</a:t>
                      </a:r>
                    </a:p>
                  </a:txBody>
                  <a:tcPr/>
                </a:tc>
                <a:extLst>
                  <a:ext uri="{0D108BD9-81ED-4DB2-BD59-A6C34878D82A}">
                    <a16:rowId xmlns:a16="http://schemas.microsoft.com/office/drawing/2014/main" val="10007"/>
                  </a:ext>
                </a:extLst>
              </a:tr>
              <a:tr h="401955">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IN" altLang="en-US" sz="1800">
                          <a:latin typeface="Arial" panose="020B0604020202020204" pitchFamily="34" charset="0"/>
                          <a:cs typeface="Arial" panose="020B0604020202020204" pitchFamily="34" charset="0"/>
                        </a:rPr>
                        <a:t>Banihal pass</a:t>
                      </a:r>
                    </a:p>
                  </a:txBody>
                  <a:tcPr/>
                </a:tc>
                <a:tc>
                  <a:txBody>
                    <a:bodyPr/>
                    <a:lstStyle/>
                    <a:p>
                      <a:pPr>
                        <a:buNone/>
                      </a:pPr>
                      <a:r>
                        <a:rPr lang="en-IN" altLang="en-US" sz="1800">
                          <a:latin typeface="Arial" panose="020B0604020202020204" pitchFamily="34" charset="0"/>
                          <a:cs typeface="Arial" panose="020B0604020202020204" pitchFamily="34" charset="0"/>
                        </a:rPr>
                        <a:t>Nowgam (shahabad Anantnag)</a:t>
                      </a:r>
                    </a:p>
                  </a:txBody>
                  <a:tcPr/>
                </a:tc>
                <a:extLst>
                  <a:ext uri="{0D108BD9-81ED-4DB2-BD59-A6C34878D82A}">
                    <a16:rowId xmlns:a16="http://schemas.microsoft.com/office/drawing/2014/main" val="10008"/>
                  </a:ext>
                </a:extLst>
              </a:tr>
              <a:tr h="1254760">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IN" altLang="en-US" sz="1800" dirty="0">
                          <a:latin typeface="Arial" panose="020B0604020202020204" pitchFamily="34" charset="0"/>
                          <a:cs typeface="Arial" panose="020B0604020202020204" pitchFamily="34" charset="0"/>
                        </a:rPr>
                        <a:t>1. </a:t>
                      </a:r>
                      <a:r>
                        <a:rPr lang="en-US" sz="1800" dirty="0">
                          <a:latin typeface="Arial" panose="020B0604020202020204" pitchFamily="34" charset="0"/>
                          <a:cs typeface="Arial" panose="020B0604020202020204" pitchFamily="34" charset="0"/>
                        </a:rPr>
                        <a:t>Banihal Pass-</a:t>
                      </a:r>
                      <a:r>
                        <a:rPr lang="en-US" sz="1800" dirty="0" err="1">
                          <a:latin typeface="Arial" panose="020B0604020202020204" pitchFamily="34" charset="0"/>
                          <a:cs typeface="Arial" panose="020B0604020202020204" pitchFamily="34" charset="0"/>
                        </a:rPr>
                        <a:t>Kokernag</a:t>
                      </a:r>
                      <a:r>
                        <a:rPr lang="en-US" sz="1800" dirty="0">
                          <a:latin typeface="Arial" panose="020B0604020202020204" pitchFamily="34" charset="0"/>
                          <a:cs typeface="Arial" panose="020B0604020202020204" pitchFamily="34" charset="0"/>
                        </a:rPr>
                        <a:t> (Anantnag)-</a:t>
                      </a:r>
                      <a:r>
                        <a:rPr lang="en-US" sz="1800" dirty="0" err="1">
                          <a:latin typeface="Arial" panose="020B0604020202020204" pitchFamily="34" charset="0"/>
                          <a:cs typeface="Arial" panose="020B0604020202020204" pitchFamily="34" charset="0"/>
                        </a:rPr>
                        <a:t>Matigavaran-Lathalwan-Wadhwan</a:t>
                      </a:r>
                      <a:r>
                        <a:rPr lang="en-US" sz="1800" dirty="0">
                          <a:latin typeface="Arial" panose="020B0604020202020204" pitchFamily="34" charset="0"/>
                          <a:cs typeface="Arial" panose="020B0604020202020204" pitchFamily="34" charset="0"/>
                        </a:rPr>
                        <a:t> </a:t>
                      </a:r>
                    </a:p>
                    <a:p>
                      <a:pPr>
                        <a:buNone/>
                      </a:pPr>
                      <a:r>
                        <a:rPr lang="en-US" sz="1800" dirty="0">
                          <a:latin typeface="Arial" panose="020B0604020202020204" pitchFamily="34" charset="0"/>
                          <a:cs typeface="Arial" panose="020B0604020202020204" pitchFamily="34" charset="0"/>
                        </a:rPr>
                        <a:t>2.Gool-Arnas-Ramban-Kokernag (Anantnag)-</a:t>
                      </a:r>
                      <a:r>
                        <a:rPr lang="en-US" sz="1800" dirty="0" err="1">
                          <a:latin typeface="Arial" panose="020B0604020202020204" pitchFamily="34" charset="0"/>
                          <a:cs typeface="Arial" panose="020B0604020202020204" pitchFamily="34" charset="0"/>
                        </a:rPr>
                        <a:t>Margan</a:t>
                      </a:r>
                      <a:r>
                        <a:rPr lang="en-IN" alt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Top</a:t>
                      </a:r>
                    </a:p>
                  </a:txBody>
                  <a:tcPr/>
                </a:tc>
                <a:tc>
                  <a:txBody>
                    <a:bodyPr/>
                    <a:lstStyle/>
                    <a:p>
                      <a:pPr>
                        <a:buNone/>
                      </a:pPr>
                      <a:r>
                        <a:rPr lang="en-US" sz="1800">
                          <a:latin typeface="Arial" panose="020B0604020202020204" pitchFamily="34" charset="0"/>
                          <a:cs typeface="Arial" panose="020B0604020202020204" pitchFamily="34" charset="0"/>
                        </a:rPr>
                        <a:t>Santhal</a:t>
                      </a:r>
                    </a:p>
                    <a:p>
                      <a:pPr>
                        <a:buNone/>
                      </a:pPr>
                      <a:r>
                        <a:rPr lang="en-US" sz="1800">
                          <a:latin typeface="Arial" panose="020B0604020202020204" pitchFamily="34" charset="0"/>
                          <a:cs typeface="Arial" panose="020B0604020202020204" pitchFamily="34" charset="0"/>
                        </a:rPr>
                        <a:t>(Ramban),</a:t>
                      </a:r>
                    </a:p>
                    <a:p>
                      <a:pPr>
                        <a:buNone/>
                      </a:pPr>
                      <a:r>
                        <a:rPr lang="en-US" sz="1800">
                          <a:latin typeface="Arial" panose="020B0604020202020204" pitchFamily="34" charset="0"/>
                          <a:cs typeface="Arial" panose="020B0604020202020204" pitchFamily="34" charset="0"/>
                        </a:rPr>
                        <a:t>Wadhwan, Lawali</a:t>
                      </a:r>
                    </a:p>
                  </a:txBody>
                  <a:tcPr/>
                </a:tc>
                <a:extLst>
                  <a:ext uri="{0D108BD9-81ED-4DB2-BD59-A6C34878D82A}">
                    <a16:rowId xmlns:a16="http://schemas.microsoft.com/office/drawing/2014/main" val="10009"/>
                  </a:ext>
                </a:extLst>
              </a:tr>
              <a:tr h="676275">
                <a:tc>
                  <a:txBody>
                    <a:bodyPr/>
                    <a:lstStyle/>
                    <a:p>
                      <a:pPr>
                        <a:buNone/>
                      </a:pPr>
                      <a:r>
                        <a:rPr lang="en-IN" altLang="en-US" sz="1800">
                          <a:latin typeface="Arial" panose="020B0604020202020204" pitchFamily="34" charset="0"/>
                          <a:cs typeface="Arial" panose="020B0604020202020204" pitchFamily="34" charset="0"/>
                        </a:rPr>
                        <a:t>Poonch</a:t>
                      </a:r>
                    </a:p>
                  </a:txBody>
                  <a:tcPr/>
                </a:tc>
                <a:tc>
                  <a:txBody>
                    <a:bodyPr/>
                    <a:lstStyle/>
                    <a:p>
                      <a:pPr>
                        <a:buNone/>
                      </a:pPr>
                      <a:r>
                        <a:rPr lang="en-US" sz="1800">
                          <a:latin typeface="Arial" panose="020B0604020202020204" pitchFamily="34" charset="0"/>
                          <a:cs typeface="Arial" panose="020B0604020202020204" pitchFamily="34" charset="0"/>
                        </a:rPr>
                        <a:t>Gali Chamaran-Parh-Tarkana-Gali</a:t>
                      </a:r>
                    </a:p>
                    <a:p>
                      <a:pPr>
                        <a:buNone/>
                      </a:pPr>
                      <a:r>
                        <a:rPr lang="en-US" sz="1800">
                          <a:latin typeface="Arial" panose="020B0604020202020204" pitchFamily="34" charset="0"/>
                          <a:cs typeface="Arial" panose="020B0604020202020204" pitchFamily="34" charset="0"/>
                        </a:rPr>
                        <a:t>Tarahn Aali</a:t>
                      </a:r>
                    </a:p>
                  </a:txBody>
                  <a:tcPr/>
                </a:tc>
                <a:tc>
                  <a:txBody>
                    <a:bodyPr/>
                    <a:lstStyle/>
                    <a:p>
                      <a:pPr>
                        <a:buNone/>
                      </a:pPr>
                      <a:r>
                        <a:rPr lang="en-US" sz="1800">
                          <a:latin typeface="Arial" panose="020B0604020202020204" pitchFamily="34" charset="0"/>
                          <a:cs typeface="Arial" panose="020B0604020202020204" pitchFamily="34" charset="0"/>
                        </a:rPr>
                        <a:t>Masloon Aali</a:t>
                      </a:r>
                    </a:p>
                    <a:p>
                      <a:pPr>
                        <a:buNone/>
                      </a:pPr>
                      <a:r>
                        <a:rPr lang="en-US" sz="1800">
                          <a:latin typeface="Arial" panose="020B0604020202020204" pitchFamily="34" charset="0"/>
                          <a:cs typeface="Arial" panose="020B0604020202020204" pitchFamily="34" charset="0"/>
                        </a:rPr>
                        <a:t>(Poonch), Oochi</a:t>
                      </a:r>
                    </a:p>
                  </a:txBody>
                  <a:tcPr/>
                </a:tc>
                <a:extLst>
                  <a:ext uri="{0D108BD9-81ED-4DB2-BD59-A6C34878D82A}">
                    <a16:rowId xmlns:a16="http://schemas.microsoft.com/office/drawing/2014/main" val="10010"/>
                  </a:ext>
                </a:extLst>
              </a:tr>
              <a:tr h="401955">
                <a:tc>
                  <a:txBody>
                    <a:bodyPr/>
                    <a:lstStyle/>
                    <a:p>
                      <a:pPr>
                        <a:buNone/>
                      </a:pPr>
                      <a:endParaRPr lang="en-IN" altLang="en-US" sz="1800">
                        <a:latin typeface="Arial" panose="020B0604020202020204" pitchFamily="34" charset="0"/>
                        <a:cs typeface="Arial" panose="020B0604020202020204" pitchFamily="34" charset="0"/>
                      </a:endParaRPr>
                    </a:p>
                  </a:txBody>
                  <a:tcPr/>
                </a:tc>
                <a:tc>
                  <a:txBody>
                    <a:bodyPr/>
                    <a:lstStyle/>
                    <a:p>
                      <a:pPr>
                        <a:buNone/>
                      </a:pPr>
                      <a:r>
                        <a:rPr lang="en-US" sz="1800">
                          <a:latin typeface="Arial" panose="020B0604020202020204" pitchFamily="34" charset="0"/>
                          <a:cs typeface="Arial" panose="020B0604020202020204" pitchFamily="34" charset="0"/>
                        </a:rPr>
                        <a:t>Khilo-Gali-Toti-Roopalo-Galiyan_x0002_Taara Aali- S</a:t>
                      </a:r>
                      <a:r>
                        <a:rPr lang="en-IN" altLang="en-US" sz="1800">
                          <a:latin typeface="Arial" panose="020B0604020202020204" pitchFamily="34" charset="0"/>
                          <a:cs typeface="Arial" panose="020B0604020202020204" pitchFamily="34" charset="0"/>
                        </a:rPr>
                        <a:t>eeinaali-Gagarh</a:t>
                      </a:r>
                    </a:p>
                  </a:txBody>
                  <a:tcPr/>
                </a:tc>
                <a:tc>
                  <a:txBody>
                    <a:bodyPr/>
                    <a:lstStyle/>
                    <a:p>
                      <a:pPr>
                        <a:buNone/>
                      </a:pPr>
                      <a:r>
                        <a:rPr lang="en-US" sz="1800" dirty="0" err="1">
                          <a:latin typeface="Arial" panose="020B0604020202020204" pitchFamily="34" charset="0"/>
                          <a:cs typeface="Arial" panose="020B0604020202020204" pitchFamily="34" charset="0"/>
                        </a:rPr>
                        <a:t>Pathrein</a:t>
                      </a:r>
                      <a:r>
                        <a:rPr lang="en-US" sz="1800" dirty="0">
                          <a:latin typeface="Arial" panose="020B0604020202020204" pitchFamily="34" charset="0"/>
                          <a:cs typeface="Arial" panose="020B0604020202020204" pitchFamily="34" charset="0"/>
                        </a:rPr>
                        <a:t> (Mandi)</a:t>
                      </a:r>
                    </a:p>
                  </a:txBody>
                  <a:tcPr/>
                </a:tc>
                <a:extLst>
                  <a:ext uri="{0D108BD9-81ED-4DB2-BD59-A6C34878D82A}">
                    <a16:rowId xmlns:a16="http://schemas.microsoft.com/office/drawing/2014/main" val="10011"/>
                  </a:ext>
                </a:extLst>
              </a:tr>
            </a:tbl>
          </a:graphicData>
        </a:graphic>
      </p:graphicFrame>
      <p:pic>
        <p:nvPicPr>
          <p:cNvPr id="2" name="Picture 1">
            <a:extLst>
              <a:ext uri="{FF2B5EF4-FFF2-40B4-BE49-F238E27FC236}">
                <a16:creationId xmlns:a16="http://schemas.microsoft.com/office/drawing/2014/main" id="{7EF68E58-2E54-84CA-3AAA-D61E22944C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2883" y="5767049"/>
            <a:ext cx="681158" cy="711116"/>
          </a:xfrm>
          <a:prstGeom prst="rect">
            <a:avLst/>
          </a:prstGeom>
        </p:spPr>
      </p:pic>
    </p:spTree>
    <p:extLst>
      <p:ext uri="{BB962C8B-B14F-4D97-AF65-F5344CB8AC3E}">
        <p14:creationId xmlns:p14="http://schemas.microsoft.com/office/powerpoint/2010/main" val="361548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extLst>
              <p:ext uri="{D42A27DB-BD31-4B8C-83A1-F6EECF244321}">
                <p14:modId xmlns:p14="http://schemas.microsoft.com/office/powerpoint/2010/main" val="1412217344"/>
              </p:ext>
            </p:extLst>
          </p:nvPr>
        </p:nvGraphicFramePr>
        <p:xfrm>
          <a:off x="405130" y="422275"/>
          <a:ext cx="11628120" cy="5775960"/>
        </p:xfrm>
        <a:graphic>
          <a:graphicData uri="http://schemas.openxmlformats.org/drawingml/2006/table">
            <a:tbl>
              <a:tblPr firstRow="1" bandRow="1">
                <a:tableStyleId>{5C22544A-7EE6-4342-B048-85BDC9FD1C3A}</a:tableStyleId>
              </a:tblPr>
              <a:tblGrid>
                <a:gridCol w="1304400">
                  <a:extLst>
                    <a:ext uri="{9D8B030D-6E8A-4147-A177-3AD203B41FA5}">
                      <a16:colId xmlns:a16="http://schemas.microsoft.com/office/drawing/2014/main" val="20000"/>
                    </a:ext>
                  </a:extLst>
                </a:gridCol>
                <a:gridCol w="6735970">
                  <a:extLst>
                    <a:ext uri="{9D8B030D-6E8A-4147-A177-3AD203B41FA5}">
                      <a16:colId xmlns:a16="http://schemas.microsoft.com/office/drawing/2014/main" val="20001"/>
                    </a:ext>
                  </a:extLst>
                </a:gridCol>
                <a:gridCol w="3587750">
                  <a:extLst>
                    <a:ext uri="{9D8B030D-6E8A-4147-A177-3AD203B41FA5}">
                      <a16:colId xmlns:a16="http://schemas.microsoft.com/office/drawing/2014/main" val="20002"/>
                    </a:ext>
                  </a:extLst>
                </a:gridCol>
              </a:tblGrid>
              <a:tr h="381000">
                <a:tc>
                  <a:txBody>
                    <a:bodyPr/>
                    <a:lstStyle/>
                    <a:p>
                      <a:pPr>
                        <a:buNone/>
                      </a:pPr>
                      <a:r>
                        <a:rPr lang="en-IN" altLang="en-US" sz="1800">
                          <a:latin typeface="Arial" panose="020B0604020202020204" pitchFamily="34" charset="0"/>
                          <a:cs typeface="Arial" panose="020B0604020202020204" pitchFamily="34" charset="0"/>
                        </a:rPr>
                        <a:t>District</a:t>
                      </a:r>
                    </a:p>
                  </a:txBody>
                  <a:tcPr/>
                </a:tc>
                <a:tc>
                  <a:txBody>
                    <a:bodyPr/>
                    <a:lstStyle/>
                    <a:p>
                      <a:pPr>
                        <a:buNone/>
                      </a:pPr>
                      <a:r>
                        <a:rPr lang="en-IN" altLang="en-US" sz="1800">
                          <a:latin typeface="Arial" panose="020B0604020202020204" pitchFamily="34" charset="0"/>
                          <a:cs typeface="Arial" panose="020B0604020202020204" pitchFamily="34" charset="0"/>
                        </a:rPr>
                        <a:t>Migration routes and mountain passes</a:t>
                      </a:r>
                    </a:p>
                  </a:txBody>
                  <a:tcPr/>
                </a:tc>
                <a:tc>
                  <a:txBody>
                    <a:bodyPr/>
                    <a:lstStyle/>
                    <a:p>
                      <a:pPr>
                        <a:buNone/>
                      </a:pPr>
                      <a:r>
                        <a:rPr lang="en-IN" altLang="en-US" sz="1800">
                          <a:latin typeface="Arial" panose="020B0604020202020204" pitchFamily="34" charset="0"/>
                          <a:cs typeface="Arial" panose="020B0604020202020204" pitchFamily="34" charset="0"/>
                        </a:rPr>
                        <a:t>Destination</a:t>
                      </a:r>
                    </a:p>
                  </a:txBody>
                  <a:tcPr/>
                </a:tc>
                <a:extLst>
                  <a:ext uri="{0D108BD9-81ED-4DB2-BD59-A6C34878D82A}">
                    <a16:rowId xmlns:a16="http://schemas.microsoft.com/office/drawing/2014/main" val="10000"/>
                  </a:ext>
                </a:extLst>
              </a:tr>
              <a:tr h="381000">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US" sz="1800">
                          <a:latin typeface="Arial" panose="020B0604020202020204" pitchFamily="34" charset="0"/>
                          <a:cs typeface="Arial" panose="020B0604020202020204" pitchFamily="34" charset="0"/>
                        </a:rPr>
                        <a:t>Mandi-Sawjiyan-Satarban</a:t>
                      </a:r>
                      <a:r>
                        <a:rPr lang="en-IN" altLang="en-US" sz="1800">
                          <a:latin typeface="Arial" panose="020B0604020202020204" pitchFamily="34" charset="0"/>
                          <a:cs typeface="Arial" panose="020B0604020202020204" pitchFamily="34" charset="0"/>
                        </a:rPr>
                        <a:t>-</a:t>
                      </a:r>
                      <a:r>
                        <a:rPr lang="en-US" sz="1800">
                          <a:latin typeface="Arial" panose="020B0604020202020204" pitchFamily="34" charset="0"/>
                          <a:cs typeface="Arial" panose="020B0604020202020204" pitchFamily="34" charset="0"/>
                        </a:rPr>
                        <a:t>Jamiyan Ga</a:t>
                      </a:r>
                      <a:r>
                        <a:rPr lang="en-IN" altLang="en-US" sz="1800">
                          <a:latin typeface="Arial" panose="020B0604020202020204" pitchFamily="34" charset="0"/>
                          <a:cs typeface="Arial" panose="020B0604020202020204" pitchFamily="34" charset="0"/>
                        </a:rPr>
                        <a:t>li</a:t>
                      </a:r>
                    </a:p>
                  </a:txBody>
                  <a:tcPr/>
                </a:tc>
                <a:tc>
                  <a:txBody>
                    <a:bodyPr/>
                    <a:lstStyle/>
                    <a:p>
                      <a:pPr>
                        <a:buNone/>
                      </a:pPr>
                      <a:r>
                        <a:rPr lang="en-US" sz="1800">
                          <a:latin typeface="Arial" panose="020B0604020202020204" pitchFamily="34" charset="0"/>
                          <a:cs typeface="Arial" panose="020B0604020202020204" pitchFamily="34" charset="0"/>
                        </a:rPr>
                        <a:t>Kapral (Jamiyan),</a:t>
                      </a:r>
                    </a:p>
                    <a:p>
                      <a:pPr>
                        <a:buNone/>
                      </a:pPr>
                      <a:r>
                        <a:rPr lang="en-US" sz="1800">
                          <a:latin typeface="Arial" panose="020B0604020202020204" pitchFamily="34" charset="0"/>
                          <a:cs typeface="Arial" panose="020B0604020202020204" pitchFamily="34" charset="0"/>
                        </a:rPr>
                        <a:t>Purjidhar (Gulmarg)</a:t>
                      </a:r>
                    </a:p>
                  </a:txBody>
                  <a:tcPr/>
                </a:tc>
                <a:extLst>
                  <a:ext uri="{0D108BD9-81ED-4DB2-BD59-A6C34878D82A}">
                    <a16:rowId xmlns:a16="http://schemas.microsoft.com/office/drawing/2014/main" val="10001"/>
                  </a:ext>
                </a:extLst>
              </a:tr>
              <a:tr h="381000">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US" sz="1800" dirty="0" err="1">
                          <a:latin typeface="Arial" panose="020B0604020202020204" pitchFamily="34" charset="0"/>
                          <a:cs typeface="Arial" panose="020B0604020202020204" pitchFamily="34" charset="0"/>
                        </a:rPr>
                        <a:t>Sawjiyan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Jamiyan</a:t>
                      </a:r>
                      <a:r>
                        <a:rPr lang="en-US" sz="1800" dirty="0">
                          <a:latin typeface="Arial" panose="020B0604020202020204" pitchFamily="34" charset="0"/>
                          <a:cs typeface="Arial" panose="020B0604020202020204" pitchFamily="34" charset="0"/>
                        </a:rPr>
                        <a:t> Gal</a:t>
                      </a:r>
                      <a:r>
                        <a:rPr lang="en-IN" altLang="en-US" sz="1800" dirty="0" err="1">
                          <a:latin typeface="Arial" panose="020B0604020202020204" pitchFamily="34" charset="0"/>
                          <a:cs typeface="Arial" panose="020B0604020202020204" pitchFamily="34" charset="0"/>
                        </a:rPr>
                        <a:t>i</a:t>
                      </a:r>
                      <a:endParaRPr lang="en-IN" altLang="en-US" sz="1800" dirty="0">
                        <a:latin typeface="Arial" panose="020B0604020202020204" pitchFamily="34" charset="0"/>
                        <a:cs typeface="Arial" panose="020B0604020202020204" pitchFamily="34" charset="0"/>
                      </a:endParaRPr>
                    </a:p>
                  </a:txBody>
                  <a:tcPr/>
                </a:tc>
                <a:tc>
                  <a:txBody>
                    <a:bodyPr/>
                    <a:lstStyle/>
                    <a:p>
                      <a:pPr>
                        <a:buNone/>
                      </a:pPr>
                      <a:r>
                        <a:rPr lang="en-US" sz="1800">
                          <a:latin typeface="Arial" panose="020B0604020202020204" pitchFamily="34" charset="0"/>
                          <a:cs typeface="Arial" panose="020B0604020202020204" pitchFamily="34" charset="0"/>
                          <a:sym typeface="+mn-ea"/>
                        </a:rPr>
                        <a:t>Purjidhar (Gulmarg)</a:t>
                      </a:r>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81000">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US" sz="1800">
                          <a:latin typeface="Arial" panose="020B0604020202020204" pitchFamily="34" charset="0"/>
                          <a:cs typeface="Arial" panose="020B0604020202020204" pitchFamily="34" charset="0"/>
                        </a:rPr>
                        <a:t>Mandi-Sarimangyana-Diwar Gali </a:t>
                      </a:r>
                    </a:p>
                  </a:txBody>
                  <a:tcPr/>
                </a:tc>
                <a:tc>
                  <a:txBody>
                    <a:bodyPr/>
                    <a:lstStyle/>
                    <a:p>
                      <a:pPr>
                        <a:buNone/>
                      </a:pPr>
                      <a:r>
                        <a:rPr lang="en-US" sz="1800">
                          <a:latin typeface="Arial" panose="020B0604020202020204" pitchFamily="34" charset="0"/>
                          <a:cs typeface="Arial" panose="020B0604020202020204" pitchFamily="34" charset="0"/>
                          <a:sym typeface="+mn-ea"/>
                        </a:rPr>
                        <a:t>Purjidhar (Gulmarg)</a:t>
                      </a:r>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81000">
                <a:tc>
                  <a:txBody>
                    <a:bodyPr/>
                    <a:lstStyle/>
                    <a:p>
                      <a:pPr>
                        <a:buNone/>
                      </a:pPr>
                      <a:r>
                        <a:rPr lang="en-IN" altLang="en-US" sz="1800">
                          <a:latin typeface="Arial" panose="020B0604020202020204" pitchFamily="34" charset="0"/>
                          <a:cs typeface="Arial" panose="020B0604020202020204" pitchFamily="34" charset="0"/>
                        </a:rPr>
                        <a:t>Jammu</a:t>
                      </a:r>
                    </a:p>
                  </a:txBody>
                  <a:tcPr/>
                </a:tc>
                <a:tc>
                  <a:txBody>
                    <a:bodyPr/>
                    <a:lstStyle/>
                    <a:p>
                      <a:pPr>
                        <a:buNone/>
                      </a:pPr>
                      <a:r>
                        <a:rPr lang="en-US" sz="1800" dirty="0">
                          <a:latin typeface="Arial" panose="020B0604020202020204" pitchFamily="34" charset="0"/>
                          <a:cs typeface="Arial" panose="020B0604020202020204" pitchFamily="34" charset="0"/>
                        </a:rPr>
                        <a:t>1.Patnitop-Banihal Pass-</a:t>
                      </a:r>
                      <a:r>
                        <a:rPr lang="en-US" sz="1800" dirty="0" err="1">
                          <a:latin typeface="Arial" panose="020B0604020202020204" pitchFamily="34" charset="0"/>
                          <a:cs typeface="Arial" panose="020B0604020202020204" pitchFamily="34" charset="0"/>
                        </a:rPr>
                        <a:t>Ladho</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Chadgaso</a:t>
                      </a:r>
                      <a:endParaRPr lang="en-US" sz="1800" dirty="0">
                        <a:latin typeface="Arial" panose="020B0604020202020204" pitchFamily="34" charset="0"/>
                        <a:cs typeface="Arial" panose="020B0604020202020204" pitchFamily="34" charset="0"/>
                      </a:endParaRPr>
                    </a:p>
                    <a:p>
                      <a:pPr>
                        <a:buNone/>
                      </a:pPr>
                      <a:r>
                        <a:rPr lang="en-IN" altLang="en-US" sz="1800" dirty="0">
                          <a:latin typeface="Arial" panose="020B0604020202020204" pitchFamily="34" charset="0"/>
                          <a:cs typeface="Arial" panose="020B0604020202020204" pitchFamily="34" charset="0"/>
                        </a:rPr>
                        <a:t>2. </a:t>
                      </a:r>
                      <a:r>
                        <a:rPr lang="en-IN" altLang="en-US" sz="1800" dirty="0" err="1">
                          <a:latin typeface="Arial" panose="020B0604020202020204" pitchFamily="34" charset="0"/>
                          <a:cs typeface="Arial" panose="020B0604020202020204" pitchFamily="34" charset="0"/>
                        </a:rPr>
                        <a:t>Patnitop-Dachhan-Kibernala</a:t>
                      </a:r>
                      <a:endParaRPr lang="en-IN" altLang="en-US" sz="1800" dirty="0">
                        <a:latin typeface="Arial" panose="020B0604020202020204" pitchFamily="34" charset="0"/>
                        <a:cs typeface="Arial" panose="020B0604020202020204" pitchFamily="34" charset="0"/>
                      </a:endParaRPr>
                    </a:p>
                  </a:txBody>
                  <a:tcPr/>
                </a:tc>
                <a:tc>
                  <a:txBody>
                    <a:bodyPr/>
                    <a:lstStyle/>
                    <a:p>
                      <a:pPr>
                        <a:buNone/>
                      </a:pPr>
                      <a:r>
                        <a:rPr lang="en-US" sz="1800">
                          <a:latin typeface="Arial" panose="020B0604020202020204" pitchFamily="34" charset="0"/>
                          <a:cs typeface="Arial" panose="020B0604020202020204" pitchFamily="34" charset="0"/>
                        </a:rPr>
                        <a:t>Ashmagam,</a:t>
                      </a:r>
                    </a:p>
                    <a:p>
                      <a:pPr>
                        <a:buNone/>
                      </a:pPr>
                      <a:r>
                        <a:rPr lang="en-US" sz="1800">
                          <a:latin typeface="Arial" panose="020B0604020202020204" pitchFamily="34" charset="0"/>
                          <a:cs typeface="Arial" panose="020B0604020202020204" pitchFamily="34" charset="0"/>
                        </a:rPr>
                        <a:t>Marwah, Batkote,Dhupatti</a:t>
                      </a:r>
                    </a:p>
                  </a:txBody>
                  <a:tcPr/>
                </a:tc>
                <a:extLst>
                  <a:ext uri="{0D108BD9-81ED-4DB2-BD59-A6C34878D82A}">
                    <a16:rowId xmlns:a16="http://schemas.microsoft.com/office/drawing/2014/main" val="10004"/>
                  </a:ext>
                </a:extLst>
              </a:tr>
              <a:tr h="381000">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US" sz="1800">
                          <a:latin typeface="Arial" panose="020B0604020202020204" pitchFamily="34" charset="0"/>
                          <a:cs typeface="Arial" panose="020B0604020202020204" pitchFamily="34" charset="0"/>
                        </a:rPr>
                        <a:t>Ladhadhar-Banihal Pass-Durru-Islamabad</a:t>
                      </a:r>
                      <a:r>
                        <a:rPr lang="en-IN" altLang="en-US" sz="1800">
                          <a:latin typeface="Arial" panose="020B0604020202020204" pitchFamily="34" charset="0"/>
                          <a:cs typeface="Arial" panose="020B0604020202020204" pitchFamily="34" charset="0"/>
                        </a:rPr>
                        <a:t>-</a:t>
                      </a:r>
                      <a:r>
                        <a:rPr lang="en-US" sz="1800">
                          <a:latin typeface="Arial" panose="020B0604020202020204" pitchFamily="34" charset="0"/>
                          <a:cs typeface="Arial" panose="020B0604020202020204" pitchFamily="34" charset="0"/>
                        </a:rPr>
                        <a:t>Salur-Muka</a:t>
                      </a:r>
                      <a:r>
                        <a:rPr lang="en-IN" altLang="en-US" sz="1800">
                          <a:latin typeface="Arial" panose="020B0604020202020204" pitchFamily="34" charset="0"/>
                          <a:cs typeface="Arial" panose="020B0604020202020204" pitchFamily="34" charset="0"/>
                        </a:rPr>
                        <a:t>m</a:t>
                      </a:r>
                    </a:p>
                  </a:txBody>
                  <a:tcPr/>
                </a:tc>
                <a:tc>
                  <a:txBody>
                    <a:bodyPr/>
                    <a:lstStyle/>
                    <a:p>
                      <a:pPr>
                        <a:buNone/>
                      </a:pPr>
                      <a:r>
                        <a:rPr lang="en-IN" altLang="en-US" sz="1800">
                          <a:latin typeface="Arial" panose="020B0604020202020204" pitchFamily="34" charset="0"/>
                          <a:cs typeface="Arial" panose="020B0604020202020204" pitchFamily="34" charset="0"/>
                        </a:rPr>
                        <a:t>Pahalgam</a:t>
                      </a:r>
                    </a:p>
                  </a:txBody>
                  <a:tcPr/>
                </a:tc>
                <a:extLst>
                  <a:ext uri="{0D108BD9-81ED-4DB2-BD59-A6C34878D82A}">
                    <a16:rowId xmlns:a16="http://schemas.microsoft.com/office/drawing/2014/main" val="10005"/>
                  </a:ext>
                </a:extLst>
              </a:tr>
              <a:tr h="381000">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US" sz="1800">
                          <a:latin typeface="Arial" panose="020B0604020202020204" pitchFamily="34" charset="0"/>
                          <a:cs typeface="Arial" panose="020B0604020202020204" pitchFamily="34" charset="0"/>
                        </a:rPr>
                        <a:t>Ladhadhar-Banihal </a:t>
                      </a:r>
                    </a:p>
                  </a:txBody>
                  <a:tcPr/>
                </a:tc>
                <a:tc>
                  <a:txBody>
                    <a:bodyPr/>
                    <a:lstStyle/>
                    <a:p>
                      <a:pPr>
                        <a:buNone/>
                      </a:pPr>
                      <a:r>
                        <a:rPr lang="en-IN" altLang="en-US" sz="1800">
                          <a:latin typeface="Arial" panose="020B0604020202020204" pitchFamily="34" charset="0"/>
                          <a:cs typeface="Arial" panose="020B0604020202020204" pitchFamily="34" charset="0"/>
                          <a:sym typeface="+mn-ea"/>
                        </a:rPr>
                        <a:t>Pahalgam</a:t>
                      </a:r>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381000">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US" sz="1800" dirty="0" err="1">
                          <a:latin typeface="Arial" panose="020B0604020202020204" pitchFamily="34" charset="0"/>
                          <a:cs typeface="Arial" panose="020B0604020202020204" pitchFamily="34" charset="0"/>
                        </a:rPr>
                        <a:t>Mansar</a:t>
                      </a:r>
                      <a:r>
                        <a:rPr lang="en-US" sz="1800" dirty="0">
                          <a:latin typeface="Arial" panose="020B0604020202020204" pitchFamily="34" charset="0"/>
                          <a:cs typeface="Arial" panose="020B0604020202020204" pitchFamily="34" charset="0"/>
                        </a:rPr>
                        <a:t>-Banihal-</a:t>
                      </a:r>
                      <a:r>
                        <a:rPr lang="en-US" sz="1800" dirty="0" err="1">
                          <a:latin typeface="Arial" panose="020B0604020202020204" pitchFamily="34" charset="0"/>
                          <a:cs typeface="Arial" panose="020B0604020202020204" pitchFamily="34" charset="0"/>
                        </a:rPr>
                        <a:t>Durru</a:t>
                      </a:r>
                      <a:r>
                        <a:rPr lang="en-US" sz="1800" dirty="0">
                          <a:latin typeface="Arial" panose="020B0604020202020204" pitchFamily="34" charset="0"/>
                          <a:cs typeface="Arial" panose="020B0604020202020204" pitchFamily="34" charset="0"/>
                        </a:rPr>
                        <a:t>-Bal-</a:t>
                      </a:r>
                      <a:r>
                        <a:rPr lang="en-US" sz="1800" dirty="0" err="1">
                          <a:latin typeface="Arial" panose="020B0604020202020204" pitchFamily="34" charset="0"/>
                          <a:cs typeface="Arial" panose="020B0604020202020204" pitchFamily="34" charset="0"/>
                        </a:rPr>
                        <a:t>Mattan</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Seer_Makaam-Matkoo</a:t>
                      </a:r>
                      <a:r>
                        <a:rPr lang="en-IN" altLang="en-US" sz="1800" dirty="0">
                          <a:latin typeface="Arial" panose="020B0604020202020204" pitchFamily="34" charset="0"/>
                          <a:cs typeface="Arial" panose="020B0604020202020204" pitchFamily="34" charset="0"/>
                        </a:rPr>
                        <a:t>t</a:t>
                      </a:r>
                    </a:p>
                  </a:txBody>
                  <a:tcPr/>
                </a:tc>
                <a:tc>
                  <a:txBody>
                    <a:bodyPr/>
                    <a:lstStyle/>
                    <a:p>
                      <a:pPr>
                        <a:buNone/>
                      </a:pPr>
                      <a:r>
                        <a:rPr lang="en-US" sz="1800">
                          <a:latin typeface="Arial" panose="020B0604020202020204" pitchFamily="34" charset="0"/>
                          <a:cs typeface="Arial" panose="020B0604020202020204" pitchFamily="34" charset="0"/>
                        </a:rPr>
                        <a:t>Dudhal-Chanwarhi</a:t>
                      </a:r>
                    </a:p>
                    <a:p>
                      <a:pPr>
                        <a:buNone/>
                      </a:pPr>
                      <a:r>
                        <a:rPr lang="en-US" sz="1800">
                          <a:latin typeface="Arial" panose="020B0604020202020204" pitchFamily="34" charset="0"/>
                          <a:cs typeface="Arial" panose="020B0604020202020204" pitchFamily="34" charset="0"/>
                        </a:rPr>
                        <a:t>(Pahalgam)</a:t>
                      </a:r>
                    </a:p>
                  </a:txBody>
                  <a:tcPr/>
                </a:tc>
                <a:extLst>
                  <a:ext uri="{0D108BD9-81ED-4DB2-BD59-A6C34878D82A}">
                    <a16:rowId xmlns:a16="http://schemas.microsoft.com/office/drawing/2014/main" val="10007"/>
                  </a:ext>
                </a:extLst>
              </a:tr>
              <a:tr h="381000">
                <a:tc>
                  <a:txBody>
                    <a:bodyPr/>
                    <a:lstStyle/>
                    <a:p>
                      <a:pPr>
                        <a:buNone/>
                      </a:pPr>
                      <a:endParaRPr lang="en-US" sz="1800">
                        <a:latin typeface="Arial" panose="020B0604020202020204" pitchFamily="34" charset="0"/>
                        <a:cs typeface="Arial" panose="020B0604020202020204" pitchFamily="34" charset="0"/>
                      </a:endParaRPr>
                    </a:p>
                  </a:txBody>
                  <a:tcPr/>
                </a:tc>
                <a:tc>
                  <a:txBody>
                    <a:bodyPr/>
                    <a:lstStyle/>
                    <a:p>
                      <a:pPr>
                        <a:buNone/>
                      </a:pPr>
                      <a:r>
                        <a:rPr lang="en-US" sz="1800">
                          <a:latin typeface="Arial" panose="020B0604020202020204" pitchFamily="34" charset="0"/>
                          <a:cs typeface="Arial" panose="020B0604020202020204" pitchFamily="34" charset="0"/>
                        </a:rPr>
                        <a:t>Sanasar-Banihal-Margan Top-Inshan</a:t>
                      </a:r>
                    </a:p>
                  </a:txBody>
                  <a:tcPr/>
                </a:tc>
                <a:tc>
                  <a:txBody>
                    <a:bodyPr/>
                    <a:lstStyle/>
                    <a:p>
                      <a:pPr>
                        <a:buNone/>
                      </a:pPr>
                      <a:r>
                        <a:rPr lang="en-IN" altLang="en-US" sz="1800">
                          <a:latin typeface="Arial" panose="020B0604020202020204" pitchFamily="34" charset="0"/>
                          <a:cs typeface="Arial" panose="020B0604020202020204" pitchFamily="34" charset="0"/>
                        </a:rPr>
                        <a:t>Wadwan</a:t>
                      </a:r>
                    </a:p>
                  </a:txBody>
                  <a:tcPr/>
                </a:tc>
                <a:extLst>
                  <a:ext uri="{0D108BD9-81ED-4DB2-BD59-A6C34878D82A}">
                    <a16:rowId xmlns:a16="http://schemas.microsoft.com/office/drawing/2014/main" val="10008"/>
                  </a:ext>
                </a:extLst>
              </a:tr>
              <a:tr h="381000">
                <a:tc>
                  <a:txBody>
                    <a:bodyPr/>
                    <a:lstStyle/>
                    <a:p>
                      <a:pPr>
                        <a:buNone/>
                      </a:pPr>
                      <a:r>
                        <a:rPr lang="en-IN" altLang="en-US" sz="1800">
                          <a:latin typeface="Arial" panose="020B0604020202020204" pitchFamily="34" charset="0"/>
                          <a:cs typeface="Arial" panose="020B0604020202020204" pitchFamily="34" charset="0"/>
                        </a:rPr>
                        <a:t>Sambha</a:t>
                      </a:r>
                    </a:p>
                  </a:txBody>
                  <a:tcPr/>
                </a:tc>
                <a:tc>
                  <a:txBody>
                    <a:bodyPr/>
                    <a:lstStyle/>
                    <a:p>
                      <a:pPr>
                        <a:buNone/>
                      </a:pPr>
                      <a:r>
                        <a:rPr lang="en-US" sz="1800" dirty="0">
                          <a:latin typeface="Arial" panose="020B0604020202020204" pitchFamily="34" charset="0"/>
                          <a:cs typeface="Arial" panose="020B0604020202020204" pitchFamily="34" charset="0"/>
                        </a:rPr>
                        <a:t>1. </a:t>
                      </a:r>
                      <a:r>
                        <a:rPr lang="en-US" sz="1800" dirty="0" err="1">
                          <a:latin typeface="Arial" panose="020B0604020202020204" pitchFamily="34" charset="0"/>
                          <a:cs typeface="Arial" panose="020B0604020202020204" pitchFamily="34" charset="0"/>
                        </a:rPr>
                        <a:t>Sanasar</a:t>
                      </a:r>
                      <a:r>
                        <a:rPr lang="en-US" sz="1800" dirty="0">
                          <a:latin typeface="Arial" panose="020B0604020202020204" pitchFamily="34" charset="0"/>
                          <a:cs typeface="Arial" panose="020B0604020202020204" pitchFamily="34" charset="0"/>
                        </a:rPr>
                        <a:t>-Banihal Pass-</a:t>
                      </a:r>
                      <a:r>
                        <a:rPr lang="en-US" sz="1800" dirty="0" err="1">
                          <a:latin typeface="Arial" panose="020B0604020202020204" pitchFamily="34" charset="0"/>
                          <a:cs typeface="Arial" panose="020B0604020202020204" pitchFamily="34" charset="0"/>
                        </a:rPr>
                        <a:t>Kokernag_Daksum</a:t>
                      </a:r>
                      <a:r>
                        <a:rPr lang="en-US" sz="1800" dirty="0">
                          <a:latin typeface="Arial" panose="020B0604020202020204" pitchFamily="34" charset="0"/>
                          <a:cs typeface="Arial" panose="020B0604020202020204" pitchFamily="34" charset="0"/>
                        </a:rPr>
                        <a:t> 2. Udhampur-</a:t>
                      </a:r>
                      <a:r>
                        <a:rPr lang="en-US" sz="1800" dirty="0" err="1">
                          <a:latin typeface="Arial" panose="020B0604020202020204" pitchFamily="34" charset="0"/>
                          <a:cs typeface="Arial" panose="020B0604020202020204" pitchFamily="34" charset="0"/>
                        </a:rPr>
                        <a:t>Patnitop</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Verinag</a:t>
                      </a:r>
                      <a:endParaRPr lang="en-US" sz="1800" dirty="0">
                        <a:latin typeface="Arial" panose="020B0604020202020204" pitchFamily="34" charset="0"/>
                        <a:cs typeface="Arial" panose="020B0604020202020204" pitchFamily="34" charset="0"/>
                      </a:endParaRPr>
                    </a:p>
                    <a:p>
                      <a:pPr>
                        <a:buNone/>
                      </a:pPr>
                      <a:r>
                        <a:rPr lang="en-US" sz="1800" dirty="0">
                          <a:latin typeface="Arial" panose="020B0604020202020204" pitchFamily="34" charset="0"/>
                          <a:cs typeface="Arial" panose="020B0604020202020204" pitchFamily="34" charset="0"/>
                        </a:rPr>
                        <a:t>3. </a:t>
                      </a:r>
                      <a:r>
                        <a:rPr lang="en-US" sz="1800" dirty="0" err="1">
                          <a:latin typeface="Arial" panose="020B0604020202020204" pitchFamily="34" charset="0"/>
                          <a:cs typeface="Arial" panose="020B0604020202020204" pitchFamily="34" charset="0"/>
                        </a:rPr>
                        <a:t>Sanasar</a:t>
                      </a:r>
                      <a:r>
                        <a:rPr lang="en-US" sz="1800" dirty="0">
                          <a:latin typeface="Arial" panose="020B0604020202020204" pitchFamily="34" charset="0"/>
                          <a:cs typeface="Arial" panose="020B0604020202020204" pitchFamily="34" charset="0"/>
                        </a:rPr>
                        <a:t>-Banihal Pass -</a:t>
                      </a:r>
                      <a:r>
                        <a:rPr lang="en-US" sz="1800" dirty="0" err="1">
                          <a:latin typeface="Arial" panose="020B0604020202020204" pitchFamily="34" charset="0"/>
                          <a:cs typeface="Arial" panose="020B0604020202020204" pitchFamily="34" charset="0"/>
                        </a:rPr>
                        <a:t>Margan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Top_Minjhal</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Inshan</a:t>
                      </a:r>
                      <a:r>
                        <a:rPr lang="en-US" sz="1800" dirty="0">
                          <a:latin typeface="Arial" panose="020B0604020202020204" pitchFamily="34" charset="0"/>
                          <a:cs typeface="Arial" panose="020B0604020202020204" pitchFamily="34" charset="0"/>
                        </a:rPr>
                        <a:t>)</a:t>
                      </a:r>
                    </a:p>
                  </a:txBody>
                  <a:tcPr/>
                </a:tc>
                <a:tc>
                  <a:txBody>
                    <a:bodyPr/>
                    <a:lstStyle/>
                    <a:p>
                      <a:pPr>
                        <a:buNone/>
                      </a:pPr>
                      <a:r>
                        <a:rPr lang="en-IN" altLang="en-US" sz="1800">
                          <a:latin typeface="Arial" panose="020B0604020202020204" pitchFamily="34" charset="0"/>
                          <a:cs typeface="Arial" panose="020B0604020202020204" pitchFamily="34" charset="0"/>
                        </a:rPr>
                        <a:t>Daksum</a:t>
                      </a:r>
                    </a:p>
                    <a:p>
                      <a:pPr>
                        <a:buNone/>
                      </a:pPr>
                      <a:r>
                        <a:rPr lang="en-IN" altLang="en-US" sz="1800">
                          <a:latin typeface="Arial" panose="020B0604020202020204" pitchFamily="34" charset="0"/>
                          <a:cs typeface="Arial" panose="020B0604020202020204" pitchFamily="34" charset="0"/>
                        </a:rPr>
                        <a:t>(Kokernag,</a:t>
                      </a:r>
                    </a:p>
                    <a:p>
                      <a:pPr>
                        <a:buNone/>
                      </a:pPr>
                      <a:r>
                        <a:rPr lang="en-IN" altLang="en-US" sz="1800">
                          <a:latin typeface="Arial" panose="020B0604020202020204" pitchFamily="34" charset="0"/>
                          <a:cs typeface="Arial" panose="020B0604020202020204" pitchFamily="34" charset="0"/>
                        </a:rPr>
                        <a:t>Anantnag),</a:t>
                      </a:r>
                    </a:p>
                    <a:p>
                      <a:pPr>
                        <a:buNone/>
                      </a:pPr>
                      <a:r>
                        <a:rPr lang="en-IN" altLang="en-US" sz="1800">
                          <a:latin typeface="Arial" panose="020B0604020202020204" pitchFamily="34" charset="0"/>
                          <a:cs typeface="Arial" panose="020B0604020202020204" pitchFamily="34" charset="0"/>
                        </a:rPr>
                        <a:t>Wadhwan</a:t>
                      </a:r>
                    </a:p>
                  </a:txBody>
                  <a:tcPr/>
                </a:tc>
                <a:extLst>
                  <a:ext uri="{0D108BD9-81ED-4DB2-BD59-A6C34878D82A}">
                    <a16:rowId xmlns:a16="http://schemas.microsoft.com/office/drawing/2014/main" val="10009"/>
                  </a:ext>
                </a:extLst>
              </a:tr>
              <a:tr h="381000">
                <a:tc>
                  <a:txBody>
                    <a:bodyPr/>
                    <a:lstStyle/>
                    <a:p>
                      <a:pPr>
                        <a:buNone/>
                      </a:pPr>
                      <a:r>
                        <a:rPr lang="en-IN" altLang="en-US" sz="1800">
                          <a:latin typeface="Arial" panose="020B0604020202020204" pitchFamily="34" charset="0"/>
                          <a:cs typeface="Arial" panose="020B0604020202020204" pitchFamily="34" charset="0"/>
                        </a:rPr>
                        <a:t>Kathua</a:t>
                      </a:r>
                    </a:p>
                  </a:txBody>
                  <a:tcPr/>
                </a:tc>
                <a:tc>
                  <a:txBody>
                    <a:bodyPr/>
                    <a:lstStyle/>
                    <a:p>
                      <a:pPr>
                        <a:buNone/>
                      </a:pPr>
                      <a:r>
                        <a:rPr lang="en-US" sz="1800" dirty="0">
                          <a:latin typeface="Arial" panose="020B0604020202020204" pitchFamily="34" charset="0"/>
                          <a:cs typeface="Arial" panose="020B0604020202020204" pitchFamily="34" charset="0"/>
                        </a:rPr>
                        <a:t>Bani-</a:t>
                      </a:r>
                      <a:r>
                        <a:rPr lang="en-US" sz="1800" dirty="0" err="1">
                          <a:latin typeface="Arial" panose="020B0604020202020204" pitchFamily="34" charset="0"/>
                          <a:cs typeface="Arial" panose="020B0604020202020204" pitchFamily="34" charset="0"/>
                        </a:rPr>
                        <a:t>Basohli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Sarthal-Jaayi-Thathri_Kishtwar</a:t>
                      </a:r>
                      <a:endParaRPr lang="en-US" sz="1800" dirty="0">
                        <a:latin typeface="Arial" panose="020B0604020202020204" pitchFamily="34" charset="0"/>
                        <a:cs typeface="Arial" panose="020B0604020202020204" pitchFamily="34" charset="0"/>
                      </a:endParaRPr>
                    </a:p>
                  </a:txBody>
                  <a:tcPr/>
                </a:tc>
                <a:tc>
                  <a:txBody>
                    <a:bodyPr/>
                    <a:lstStyle/>
                    <a:p>
                      <a:pPr>
                        <a:buNone/>
                      </a:pPr>
                      <a:r>
                        <a:rPr lang="en-IN" altLang="en-US" sz="1800" dirty="0" err="1">
                          <a:latin typeface="Arial" panose="020B0604020202020204" pitchFamily="34" charset="0"/>
                          <a:cs typeface="Arial" panose="020B0604020202020204" pitchFamily="34" charset="0"/>
                        </a:rPr>
                        <a:t>Dachhan</a:t>
                      </a:r>
                      <a:r>
                        <a:rPr lang="en-IN" altLang="en-US" sz="1800" dirty="0">
                          <a:latin typeface="Arial" panose="020B0604020202020204" pitchFamily="34" charset="0"/>
                          <a:cs typeface="Arial" panose="020B0604020202020204" pitchFamily="34" charset="0"/>
                        </a:rPr>
                        <a:t> (</a:t>
                      </a:r>
                      <a:r>
                        <a:rPr lang="en-IN" altLang="en-US" sz="1800" dirty="0" err="1">
                          <a:latin typeface="Arial" panose="020B0604020202020204" pitchFamily="34" charset="0"/>
                          <a:cs typeface="Arial" panose="020B0604020202020204" pitchFamily="34" charset="0"/>
                        </a:rPr>
                        <a:t>Wadhwan</a:t>
                      </a:r>
                      <a:r>
                        <a:rPr lang="en-IN" altLang="en-US" sz="18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10"/>
                  </a:ext>
                </a:extLst>
              </a:tr>
            </a:tbl>
          </a:graphicData>
        </a:graphic>
      </p:graphicFrame>
      <p:sp>
        <p:nvSpPr>
          <p:cNvPr id="7" name="Text Box 6"/>
          <p:cNvSpPr txBox="1"/>
          <p:nvPr/>
        </p:nvSpPr>
        <p:spPr>
          <a:xfrm>
            <a:off x="519430" y="111125"/>
            <a:ext cx="2289175" cy="368300"/>
          </a:xfrm>
          <a:prstGeom prst="rect">
            <a:avLst/>
          </a:prstGeom>
          <a:noFill/>
        </p:spPr>
        <p:txBody>
          <a:bodyPr wrap="square" rtlCol="0">
            <a:spAutoFit/>
          </a:bodyPr>
          <a:lstStyle/>
          <a:p>
            <a:r>
              <a:rPr lang="en-IN" altLang="en-US" dirty="0">
                <a:latin typeface="Arial" panose="020B0604020202020204" pitchFamily="34" charset="0"/>
                <a:cs typeface="Arial" panose="020B0604020202020204" pitchFamily="34" charset="0"/>
              </a:rPr>
              <a:t>Contd...</a:t>
            </a:r>
          </a:p>
        </p:txBody>
      </p:sp>
      <p:pic>
        <p:nvPicPr>
          <p:cNvPr id="2" name="Picture 1">
            <a:extLst>
              <a:ext uri="{FF2B5EF4-FFF2-40B4-BE49-F238E27FC236}">
                <a16:creationId xmlns:a16="http://schemas.microsoft.com/office/drawing/2014/main" id="{F2A1F62C-4C2F-83B7-31BC-205F029D22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788" y="5842677"/>
            <a:ext cx="681158" cy="711116"/>
          </a:xfrm>
          <a:prstGeom prst="rect">
            <a:avLst/>
          </a:prstGeom>
        </p:spPr>
      </p:pic>
    </p:spTree>
    <p:extLst>
      <p:ext uri="{BB962C8B-B14F-4D97-AF65-F5344CB8AC3E}">
        <p14:creationId xmlns:p14="http://schemas.microsoft.com/office/powerpoint/2010/main" val="594336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C216B67D-32E5-5976-DB17-695AD27D4D19}"/>
              </a:ext>
            </a:extLst>
          </p:cNvPr>
          <p:cNvPicPr>
            <a:picLocks noGrp="1" noChangeAspect="1"/>
          </p:cNvPicPr>
          <p:nvPr/>
        </p:nvPicPr>
        <p:blipFill>
          <a:blip r:embed="rId2"/>
          <a:stretch>
            <a:fillRect/>
          </a:stretch>
        </p:blipFill>
        <p:spPr>
          <a:xfrm>
            <a:off x="7484165" y="954224"/>
            <a:ext cx="4803215" cy="5442181"/>
          </a:xfrm>
          <a:prstGeom prst="ellipse">
            <a:avLst/>
          </a:prstGeom>
          <a:ln>
            <a:noFill/>
          </a:ln>
          <a:effectLst>
            <a:softEdge rad="112500"/>
          </a:effectLst>
        </p:spPr>
      </p:pic>
      <p:sp>
        <p:nvSpPr>
          <p:cNvPr id="4" name="Text Box 3"/>
          <p:cNvSpPr txBox="1"/>
          <p:nvPr/>
        </p:nvSpPr>
        <p:spPr>
          <a:xfrm>
            <a:off x="1" y="-142409"/>
            <a:ext cx="12191999" cy="523220"/>
          </a:xfrm>
          <a:prstGeom prst="rect">
            <a:avLst/>
          </a:prstGeom>
          <a:solidFill>
            <a:schemeClr val="accent6"/>
          </a:solidFill>
        </p:spPr>
        <p:txBody>
          <a:bodyPr wrap="square" rtlCol="0">
            <a:spAutoFit/>
          </a:bodyPr>
          <a:lstStyle/>
          <a:p>
            <a:r>
              <a:rPr lang="en-IN" altLang="en-US" sz="2800" b="1" dirty="0">
                <a:latin typeface="Arial" panose="020B0604020202020204" pitchFamily="34" charset="0"/>
                <a:cs typeface="Arial" panose="020B0604020202020204" pitchFamily="34" charset="0"/>
              </a:rPr>
              <a:t>	Forests and the Tribals</a:t>
            </a:r>
          </a:p>
        </p:txBody>
      </p:sp>
      <p:sp>
        <p:nvSpPr>
          <p:cNvPr id="9" name="TextBox 8">
            <a:extLst>
              <a:ext uri="{FF2B5EF4-FFF2-40B4-BE49-F238E27FC236}">
                <a16:creationId xmlns:a16="http://schemas.microsoft.com/office/drawing/2014/main" id="{3F5C66DB-1F31-87C1-E7CB-F25A8D2CCD30}"/>
              </a:ext>
            </a:extLst>
          </p:cNvPr>
          <p:cNvSpPr txBox="1"/>
          <p:nvPr/>
        </p:nvSpPr>
        <p:spPr>
          <a:xfrm>
            <a:off x="79302" y="954224"/>
            <a:ext cx="7633463" cy="6463308"/>
          </a:xfrm>
          <a:prstGeom prst="rect">
            <a:avLst/>
          </a:prstGeom>
          <a:noFill/>
        </p:spPr>
        <p:txBody>
          <a:bodyPr wrap="square" rtlCol="0">
            <a:spAutoFit/>
          </a:bodyPr>
          <a:lstStyle/>
          <a:p>
            <a:pPr marL="342900" indent="-342900">
              <a:buFont typeface="Arial" panose="020B0604020202020204" pitchFamily="34" charset="0"/>
              <a:buChar char="•"/>
            </a:pPr>
            <a:r>
              <a:rPr lang="en-IN" dirty="0">
                <a:latin typeface="Arial" panose="020B0604020202020204" pitchFamily="34" charset="0"/>
                <a:cs typeface="Arial" panose="020B0604020202020204" pitchFamily="34" charset="0"/>
              </a:rPr>
              <a:t>Forest Ecosystem &amp; Tribals share an intricate bond- </a:t>
            </a:r>
            <a:r>
              <a:rPr lang="en-IN" b="1" dirty="0">
                <a:latin typeface="Arial" panose="020B0604020202020204" pitchFamily="34" charset="0"/>
                <a:cs typeface="Arial" panose="020B0604020202020204" pitchFamily="34" charset="0"/>
              </a:rPr>
              <a:t>The Ecosystem People.</a:t>
            </a:r>
          </a:p>
          <a:p>
            <a:endParaRPr lang="en-IN"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dirty="0">
                <a:latin typeface="Arial" panose="020B0604020202020204" pitchFamily="34" charset="0"/>
                <a:cs typeface="Arial" panose="020B0604020202020204" pitchFamily="34" charset="0"/>
              </a:rPr>
              <a:t>They have deep understanding of the forests- </a:t>
            </a:r>
            <a:r>
              <a:rPr lang="en-IN" b="1" dirty="0">
                <a:latin typeface="Arial" panose="020B0604020202020204" pitchFamily="34" charset="0"/>
                <a:cs typeface="Arial" panose="020B0604020202020204" pitchFamily="34" charset="0"/>
              </a:rPr>
              <a:t>Traditional Botanical Knowledge and the Dynamics of Forest Ecosystems.</a:t>
            </a:r>
          </a:p>
          <a:p>
            <a:endParaRPr lang="en-IN" b="1" dirty="0">
              <a:latin typeface="Arial" panose="020B0604020202020204" pitchFamily="34" charset="0"/>
              <a:cs typeface="Arial" panose="020B0604020202020204" pitchFamily="34" charset="0"/>
            </a:endParaRPr>
          </a:p>
          <a:p>
            <a:endParaRPr lang="en-IN"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dirty="0">
                <a:latin typeface="Arial" panose="020B0604020202020204" pitchFamily="34" charset="0"/>
                <a:cs typeface="Arial" panose="020B0604020202020204" pitchFamily="34" charset="0"/>
              </a:rPr>
              <a:t>All their activities are done within or adjoining to forest landscapes.</a:t>
            </a:r>
          </a:p>
          <a:p>
            <a:endParaRPr lang="en-IN"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dirty="0">
                <a:latin typeface="Arial" panose="020B0604020202020204" pitchFamily="34" charset="0"/>
                <a:cs typeface="Arial" panose="020B0604020202020204" pitchFamily="34" charset="0"/>
              </a:rPr>
              <a:t>A healthy forest ecosystem means better lives for the pastoralists.</a:t>
            </a:r>
          </a:p>
          <a:p>
            <a:endParaRPr lang="en-IN"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dirty="0">
                <a:latin typeface="Arial" panose="020B0604020202020204" pitchFamily="34" charset="0"/>
                <a:cs typeface="Arial" panose="020B0604020202020204" pitchFamily="34" charset="0"/>
              </a:rPr>
              <a:t>They are solely dependent on forests for the Fodder, Fuelwood ,Water and other usufructs.</a:t>
            </a:r>
          </a:p>
          <a:p>
            <a:endParaRPr lang="en-IN"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b="1" dirty="0">
                <a:latin typeface="Arial" panose="020B0604020202020204" pitchFamily="34" charset="0"/>
                <a:cs typeface="Arial" panose="020B0604020202020204" pitchFamily="34" charset="0"/>
              </a:rPr>
              <a:t>The </a:t>
            </a:r>
            <a:r>
              <a:rPr lang="en-IN" b="1" dirty="0" err="1">
                <a:latin typeface="Arial" panose="020B0604020202020204" pitchFamily="34" charset="0"/>
                <a:cs typeface="Arial" panose="020B0604020202020204" pitchFamily="34" charset="0"/>
              </a:rPr>
              <a:t>Behaks</a:t>
            </a:r>
            <a:r>
              <a:rPr lang="en-IN" b="1" dirty="0">
                <a:latin typeface="Arial" panose="020B0604020202020204" pitchFamily="34" charset="0"/>
                <a:cs typeface="Arial" panose="020B0604020202020204" pitchFamily="34" charset="0"/>
              </a:rPr>
              <a:t> or the </a:t>
            </a:r>
            <a:r>
              <a:rPr lang="en-IN" b="1" dirty="0" err="1">
                <a:latin typeface="Arial" panose="020B0604020202020204" pitchFamily="34" charset="0"/>
                <a:cs typeface="Arial" panose="020B0604020202020204" pitchFamily="34" charset="0"/>
              </a:rPr>
              <a:t>Dhoks</a:t>
            </a:r>
            <a:r>
              <a:rPr lang="en-IN" b="1" dirty="0">
                <a:latin typeface="Arial" panose="020B0604020202020204" pitchFamily="34" charset="0"/>
                <a:cs typeface="Arial" panose="020B0604020202020204" pitchFamily="34" charset="0"/>
              </a:rPr>
              <a:t> </a:t>
            </a:r>
            <a:r>
              <a:rPr lang="en-IN" dirty="0">
                <a:latin typeface="Arial" panose="020B0604020202020204" pitchFamily="34" charset="0"/>
                <a:cs typeface="Arial" panose="020B0604020202020204" pitchFamily="34" charset="0"/>
              </a:rPr>
              <a:t>( local name for pastures) their migratory homes are located in the forests.</a:t>
            </a:r>
          </a:p>
          <a:p>
            <a:pPr marL="342900" indent="-34290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dirty="0">
                <a:latin typeface="Arial" panose="020B0604020202020204" pitchFamily="34" charset="0"/>
                <a:cs typeface="Arial" panose="020B0604020202020204" pitchFamily="34" charset="0"/>
              </a:rPr>
              <a:t>The </a:t>
            </a:r>
            <a:r>
              <a:rPr lang="en-IN" dirty="0" err="1">
                <a:latin typeface="Arial" panose="020B0604020202020204" pitchFamily="34" charset="0"/>
                <a:cs typeface="Arial" panose="020B0604020202020204" pitchFamily="34" charset="0"/>
              </a:rPr>
              <a:t>Behak</a:t>
            </a:r>
            <a:r>
              <a:rPr lang="en-IN" dirty="0">
                <a:latin typeface="Arial" panose="020B0604020202020204" pitchFamily="34" charset="0"/>
                <a:cs typeface="Arial" panose="020B0604020202020204" pitchFamily="34" charset="0"/>
              </a:rPr>
              <a:t> Dispute resolutions are moderated by Forest Department.</a:t>
            </a:r>
          </a:p>
          <a:p>
            <a:pPr marL="342900" indent="-34290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IN" dirty="0">
              <a:latin typeface="Arial" panose="020B0604020202020204" pitchFamily="34" charset="0"/>
              <a:cs typeface="Arial" panose="020B0604020202020204" pitchFamily="34" charset="0"/>
            </a:endParaRPr>
          </a:p>
          <a:p>
            <a:endParaRPr lang="en-IN" dirty="0">
              <a:latin typeface="Arial" panose="020B0604020202020204" pitchFamily="34" charset="0"/>
              <a:cs typeface="Arial" panose="020B0604020202020204" pitchFamily="34" charset="0"/>
            </a:endParaRPr>
          </a:p>
          <a:p>
            <a:endParaRPr lang="en-IN"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015D28D-78DD-3512-E432-2A90462DF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0935" y="5903776"/>
            <a:ext cx="681158" cy="71111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 y="25825"/>
            <a:ext cx="12191999" cy="523220"/>
          </a:xfrm>
          <a:prstGeom prst="rect">
            <a:avLst/>
          </a:prstGeom>
          <a:solidFill>
            <a:schemeClr val="accent6"/>
          </a:solidFill>
        </p:spPr>
        <p:txBody>
          <a:bodyPr wrap="square" rtlCol="0">
            <a:spAutoFit/>
          </a:bodyPr>
          <a:lstStyle/>
          <a:p>
            <a:r>
              <a:rPr lang="en-IN" altLang="en-US" sz="2800" b="1" dirty="0">
                <a:latin typeface="Arial" panose="020B0604020202020204" pitchFamily="34" charset="0"/>
                <a:cs typeface="Arial" panose="020B0604020202020204" pitchFamily="34" charset="0"/>
              </a:rPr>
              <a:t>	Some Tangibles from JK Forests</a:t>
            </a:r>
          </a:p>
        </p:txBody>
      </p:sp>
      <p:graphicFrame>
        <p:nvGraphicFramePr>
          <p:cNvPr id="5" name="Table 4"/>
          <p:cNvGraphicFramePr/>
          <p:nvPr>
            <p:extLst>
              <p:ext uri="{D42A27DB-BD31-4B8C-83A1-F6EECF244321}">
                <p14:modId xmlns:p14="http://schemas.microsoft.com/office/powerpoint/2010/main" val="2258320905"/>
              </p:ext>
            </p:extLst>
          </p:nvPr>
        </p:nvGraphicFramePr>
        <p:xfrm>
          <a:off x="0" y="730130"/>
          <a:ext cx="12192000" cy="1338967"/>
        </p:xfrm>
        <a:graphic>
          <a:graphicData uri="http://schemas.openxmlformats.org/drawingml/2006/table">
            <a:tbl>
              <a:tblPr firstRow="1" bandRow="1">
                <a:tableStyleId>{10A1B5D5-9B99-4C35-A422-299274C87663}</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607115">
                <a:tc>
                  <a:txBody>
                    <a:bodyPr/>
                    <a:lstStyle/>
                    <a:p>
                      <a:pPr algn="ctr">
                        <a:buNone/>
                      </a:pPr>
                      <a:r>
                        <a:rPr lang="en-IN" altLang="en-US" sz="2400">
                          <a:latin typeface="Arial" panose="020B0604020202020204" pitchFamily="34" charset="0"/>
                          <a:cs typeface="Arial" panose="020B0604020202020204" pitchFamily="34" charset="0"/>
                        </a:rPr>
                        <a:t>Fuelwood</a:t>
                      </a:r>
                    </a:p>
                    <a:p>
                      <a:pPr algn="ctr">
                        <a:buNone/>
                      </a:pPr>
                      <a:r>
                        <a:rPr lang="en-IN" altLang="en-US" sz="2400">
                          <a:latin typeface="Arial" panose="020B0604020202020204" pitchFamily="34" charset="0"/>
                          <a:cs typeface="Arial" panose="020B0604020202020204" pitchFamily="34" charset="0"/>
                        </a:rPr>
                        <a:t>(Tonnes)</a:t>
                      </a:r>
                    </a:p>
                  </a:txBody>
                  <a:tcPr/>
                </a:tc>
                <a:tc>
                  <a:txBody>
                    <a:bodyPr/>
                    <a:lstStyle/>
                    <a:p>
                      <a:pPr algn="ctr">
                        <a:buNone/>
                      </a:pPr>
                      <a:r>
                        <a:rPr lang="en-IN" altLang="en-US" sz="2400" dirty="0">
                          <a:latin typeface="Arial" panose="020B0604020202020204" pitchFamily="34" charset="0"/>
                          <a:cs typeface="Arial" panose="020B0604020202020204" pitchFamily="34" charset="0"/>
                        </a:rPr>
                        <a:t>Fodder</a:t>
                      </a:r>
                    </a:p>
                    <a:p>
                      <a:pPr algn="ctr">
                        <a:buNone/>
                      </a:pPr>
                      <a:r>
                        <a:rPr lang="en-IN" altLang="en-US" sz="2400" dirty="0">
                          <a:latin typeface="Arial" panose="020B0604020202020204" pitchFamily="34" charset="0"/>
                          <a:cs typeface="Arial" panose="020B0604020202020204" pitchFamily="34" charset="0"/>
                        </a:rPr>
                        <a:t>(Tonnes)</a:t>
                      </a:r>
                    </a:p>
                  </a:txBody>
                  <a:tcPr/>
                </a:tc>
                <a:tc>
                  <a:txBody>
                    <a:bodyPr/>
                    <a:lstStyle/>
                    <a:p>
                      <a:pPr algn="ctr">
                        <a:buNone/>
                      </a:pPr>
                      <a:r>
                        <a:rPr lang="en-IN" altLang="en-US" sz="2400" dirty="0">
                          <a:latin typeface="Arial" panose="020B0604020202020204" pitchFamily="34" charset="0"/>
                          <a:cs typeface="Arial" panose="020B0604020202020204" pitchFamily="34" charset="0"/>
                        </a:rPr>
                        <a:t>Bamboo</a:t>
                      </a:r>
                    </a:p>
                    <a:p>
                      <a:pPr algn="ctr">
                        <a:buNone/>
                      </a:pPr>
                      <a:r>
                        <a:rPr lang="en-IN" altLang="en-US" sz="2400" dirty="0">
                          <a:latin typeface="Arial" panose="020B0604020202020204" pitchFamily="34" charset="0"/>
                          <a:cs typeface="Arial" panose="020B0604020202020204" pitchFamily="34" charset="0"/>
                        </a:rPr>
                        <a:t>(Tonnes)</a:t>
                      </a:r>
                    </a:p>
                  </a:txBody>
                  <a:tcPr/>
                </a:tc>
                <a:tc>
                  <a:txBody>
                    <a:bodyPr/>
                    <a:lstStyle/>
                    <a:p>
                      <a:pPr algn="ctr">
                        <a:buNone/>
                      </a:pPr>
                      <a:r>
                        <a:rPr lang="en-IN" altLang="en-US" sz="2400">
                          <a:latin typeface="Arial" panose="020B0604020202020204" pitchFamily="34" charset="0"/>
                          <a:cs typeface="Arial" panose="020B0604020202020204" pitchFamily="34" charset="0"/>
                        </a:rPr>
                        <a:t>Small Timber</a:t>
                      </a:r>
                    </a:p>
                    <a:p>
                      <a:pPr algn="ctr">
                        <a:buNone/>
                      </a:pPr>
                      <a:r>
                        <a:rPr lang="en-IN" altLang="en-US" sz="2400">
                          <a:latin typeface="Arial" panose="020B0604020202020204" pitchFamily="34" charset="0"/>
                          <a:cs typeface="Arial" panose="020B0604020202020204" pitchFamily="34" charset="0"/>
                        </a:rPr>
                        <a:t>(Cum)</a:t>
                      </a:r>
                    </a:p>
                  </a:txBody>
                  <a:tcPr/>
                </a:tc>
                <a:extLst>
                  <a:ext uri="{0D108BD9-81ED-4DB2-BD59-A6C34878D82A}">
                    <a16:rowId xmlns:a16="http://schemas.microsoft.com/office/drawing/2014/main" val="10000"/>
                  </a:ext>
                </a:extLst>
              </a:tr>
              <a:tr h="516007">
                <a:tc>
                  <a:txBody>
                    <a:bodyPr/>
                    <a:lstStyle/>
                    <a:p>
                      <a:pPr algn="ctr">
                        <a:buNone/>
                      </a:pPr>
                      <a:r>
                        <a:rPr lang="en-IN" altLang="en-US" sz="2400" dirty="0">
                          <a:latin typeface="Arial" panose="020B0604020202020204" pitchFamily="34" charset="0"/>
                          <a:cs typeface="Arial" panose="020B0604020202020204" pitchFamily="34" charset="0"/>
                        </a:rPr>
                        <a:t>1298816</a:t>
                      </a:r>
                    </a:p>
                  </a:txBody>
                  <a:tcPr/>
                </a:tc>
                <a:tc>
                  <a:txBody>
                    <a:bodyPr/>
                    <a:lstStyle/>
                    <a:p>
                      <a:pPr algn="ctr">
                        <a:buNone/>
                      </a:pPr>
                      <a:r>
                        <a:rPr lang="en-IN" altLang="en-US" sz="2400">
                          <a:latin typeface="Arial" panose="020B0604020202020204" pitchFamily="34" charset="0"/>
                          <a:cs typeface="Arial" panose="020B0604020202020204" pitchFamily="34" charset="0"/>
                        </a:rPr>
                        <a:t>14017803</a:t>
                      </a:r>
                    </a:p>
                  </a:txBody>
                  <a:tcPr/>
                </a:tc>
                <a:tc>
                  <a:txBody>
                    <a:bodyPr/>
                    <a:lstStyle/>
                    <a:p>
                      <a:pPr algn="ctr">
                        <a:buNone/>
                      </a:pPr>
                      <a:r>
                        <a:rPr lang="en-IN" altLang="en-US" sz="2400">
                          <a:latin typeface="Arial" panose="020B0604020202020204" pitchFamily="34" charset="0"/>
                          <a:cs typeface="Arial" panose="020B0604020202020204" pitchFamily="34" charset="0"/>
                        </a:rPr>
                        <a:t>94</a:t>
                      </a:r>
                    </a:p>
                  </a:txBody>
                  <a:tcPr/>
                </a:tc>
                <a:tc>
                  <a:txBody>
                    <a:bodyPr/>
                    <a:lstStyle/>
                    <a:p>
                      <a:pPr algn="ctr">
                        <a:buNone/>
                      </a:pPr>
                      <a:r>
                        <a:rPr lang="en-IN" altLang="en-US" sz="2400" dirty="0">
                          <a:latin typeface="Arial" panose="020B0604020202020204" pitchFamily="34" charset="0"/>
                          <a:cs typeface="Arial" panose="020B0604020202020204" pitchFamily="34" charset="0"/>
                        </a:rPr>
                        <a:t>19763</a:t>
                      </a:r>
                    </a:p>
                  </a:txBody>
                  <a:tcPr/>
                </a:tc>
                <a:extLst>
                  <a:ext uri="{0D108BD9-81ED-4DB2-BD59-A6C34878D82A}">
                    <a16:rowId xmlns:a16="http://schemas.microsoft.com/office/drawing/2014/main" val="10001"/>
                  </a:ext>
                </a:extLst>
              </a:tr>
            </a:tbl>
          </a:graphicData>
        </a:graphic>
      </p:graphicFrame>
      <p:sp>
        <p:nvSpPr>
          <p:cNvPr id="6" name="Text Box 5"/>
          <p:cNvSpPr txBox="1"/>
          <p:nvPr/>
        </p:nvSpPr>
        <p:spPr>
          <a:xfrm>
            <a:off x="9704622" y="351890"/>
            <a:ext cx="2686685" cy="368300"/>
          </a:xfrm>
          <a:prstGeom prst="rect">
            <a:avLst/>
          </a:prstGeom>
          <a:noFill/>
        </p:spPr>
        <p:txBody>
          <a:bodyPr wrap="square" rtlCol="0">
            <a:spAutoFit/>
          </a:bodyPr>
          <a:lstStyle/>
          <a:p>
            <a:r>
              <a:rPr lang="en-IN" altLang="en-US" i="1" dirty="0"/>
              <a:t>Source: ISFR, 2019</a:t>
            </a:r>
          </a:p>
        </p:txBody>
      </p:sp>
      <p:pic>
        <p:nvPicPr>
          <p:cNvPr id="3" name="Picture 2">
            <a:extLst>
              <a:ext uri="{FF2B5EF4-FFF2-40B4-BE49-F238E27FC236}">
                <a16:creationId xmlns:a16="http://schemas.microsoft.com/office/drawing/2014/main" id="{F4197004-4232-1962-B7C7-FA3C80764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914" y="2150383"/>
            <a:ext cx="10256155" cy="4619339"/>
          </a:xfrm>
          <a:prstGeom prst="rect">
            <a:avLst/>
          </a:prstGeom>
        </p:spPr>
      </p:pic>
      <p:pic>
        <p:nvPicPr>
          <p:cNvPr id="2" name="Picture 1">
            <a:extLst>
              <a:ext uri="{FF2B5EF4-FFF2-40B4-BE49-F238E27FC236}">
                <a16:creationId xmlns:a16="http://schemas.microsoft.com/office/drawing/2014/main" id="{C44ECC35-EB82-6800-086E-6A1346E9B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9961" y="5794994"/>
            <a:ext cx="681158" cy="711116"/>
          </a:xfrm>
          <a:prstGeom prst="rect">
            <a:avLst/>
          </a:prstGeom>
        </p:spPr>
      </p:pic>
    </p:spTree>
    <p:extLst>
      <p:ext uri="{BB962C8B-B14F-4D97-AF65-F5344CB8AC3E}">
        <p14:creationId xmlns:p14="http://schemas.microsoft.com/office/powerpoint/2010/main" val="294163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0" y="0"/>
            <a:ext cx="12192000" cy="1200329"/>
          </a:xfrm>
          <a:prstGeom prst="rect">
            <a:avLst/>
          </a:prstGeom>
          <a:solidFill>
            <a:schemeClr val="accent6"/>
          </a:solidFill>
        </p:spPr>
        <p:txBody>
          <a:bodyPr wrap="square" rtlCol="0">
            <a:spAutoFit/>
          </a:bodyPr>
          <a:lstStyle/>
          <a:p>
            <a:r>
              <a:rPr lang="en-IN" altLang="en-US" sz="3600" b="1" dirty="0">
                <a:latin typeface="Arial" panose="020B0604020202020204" pitchFamily="34" charset="0"/>
                <a:cs typeface="Arial" panose="020B0604020202020204" pitchFamily="34" charset="0"/>
              </a:rPr>
              <a:t>	Issues faced by Grazing communities</a:t>
            </a:r>
          </a:p>
          <a:p>
            <a:r>
              <a:rPr lang="en-IN" altLang="en-US" sz="3600" b="1" dirty="0">
                <a:latin typeface="Arial" panose="020B0604020202020204" pitchFamily="34" charset="0"/>
                <a:cs typeface="Arial" panose="020B0604020202020204" pitchFamily="34" charset="0"/>
              </a:rPr>
              <a:t>	Traditional Issues:</a:t>
            </a:r>
          </a:p>
        </p:txBody>
      </p:sp>
      <p:sp>
        <p:nvSpPr>
          <p:cNvPr id="5" name="TextBox 4">
            <a:extLst>
              <a:ext uri="{FF2B5EF4-FFF2-40B4-BE49-F238E27FC236}">
                <a16:creationId xmlns:a16="http://schemas.microsoft.com/office/drawing/2014/main" id="{79B70932-7C30-9E1A-4B49-71D212AF6D0E}"/>
              </a:ext>
            </a:extLst>
          </p:cNvPr>
          <p:cNvSpPr txBox="1"/>
          <p:nvPr/>
        </p:nvSpPr>
        <p:spPr>
          <a:xfrm>
            <a:off x="336883" y="1309036"/>
            <a:ext cx="11011301" cy="5355312"/>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Village as unit of Development- Pastoralists are a nation on move</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Non Recognition of Pastoral Land rights T</a:t>
            </a:r>
            <a:r>
              <a:rPr lang="en-US" dirty="0">
                <a:latin typeface="Arial" panose="020B0604020202020204" pitchFamily="34" charset="0"/>
                <a:cs typeface="Arial" panose="020B0604020202020204" pitchFamily="34" charset="0"/>
              </a:rPr>
              <a:t>he customary usage of the forest resources or common lands is not officially recognized, thus Himalayan pastoralists are simply not understood as the stakeholders in their own land resources. This is very evident during the time of their displacement as a result of government projects such as Hydel power, social welfare programmes or National Parks where the pastoralist are completely ignored in the times of rehabilitation.</a:t>
            </a: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Population growth &amp; Land fragmentation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Livelihood Threats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Reduced Pastures due to afforestation activities (enclosures)/Road construction &amp; developmental projects/security establishments/agricultural expansions.</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Disturbed Migratory Patterns-Tourism infrastructure/Power Projects/Road construction </a:t>
            </a:r>
            <a:r>
              <a:rPr lang="en-US" dirty="0" err="1">
                <a:latin typeface="Arial" panose="020B0604020202020204" pitchFamily="34" charset="0"/>
                <a:cs typeface="Arial" panose="020B0604020202020204" pitchFamily="34" charset="0"/>
              </a:rPr>
              <a:t>etc</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Lack of linkage to outside world &amp; access to information</a:t>
            </a: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Dilemma between education &amp; Pastoral Livelihoods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0" y="0"/>
            <a:ext cx="12192000" cy="1200329"/>
          </a:xfrm>
          <a:prstGeom prst="rect">
            <a:avLst/>
          </a:prstGeom>
          <a:solidFill>
            <a:schemeClr val="accent6"/>
          </a:solidFill>
        </p:spPr>
        <p:txBody>
          <a:bodyPr wrap="square" rtlCol="0">
            <a:spAutoFit/>
          </a:bodyPr>
          <a:lstStyle/>
          <a:p>
            <a:r>
              <a:rPr lang="en-IN" altLang="en-US" sz="3600" b="1" dirty="0">
                <a:latin typeface="Arial" panose="020B0604020202020204" pitchFamily="34" charset="0"/>
                <a:cs typeface="Arial" panose="020B0604020202020204" pitchFamily="34" charset="0"/>
              </a:rPr>
              <a:t>	Emerging Threats</a:t>
            </a:r>
          </a:p>
          <a:p>
            <a:r>
              <a:rPr lang="en-IN" altLang="en-US" sz="3600" b="1" dirty="0">
                <a:latin typeface="Arial" panose="020B0604020202020204" pitchFamily="34" charset="0"/>
                <a:cs typeface="Arial" panose="020B0604020202020204" pitchFamily="34" charset="0"/>
              </a:rPr>
              <a:t>	</a:t>
            </a:r>
            <a:r>
              <a:rPr lang="en-IN" altLang="en-US" sz="3600" b="1" i="1" dirty="0">
                <a:latin typeface="Arial" panose="020B0604020202020204" pitchFamily="34" charset="0"/>
                <a:cs typeface="Arial" panose="020B0604020202020204" pitchFamily="34" charset="0"/>
              </a:rPr>
              <a:t>Climate Change</a:t>
            </a:r>
          </a:p>
        </p:txBody>
      </p:sp>
      <p:pic>
        <p:nvPicPr>
          <p:cNvPr id="5" name="Picture 4">
            <a:extLst>
              <a:ext uri="{FF2B5EF4-FFF2-40B4-BE49-F238E27FC236}">
                <a16:creationId xmlns:a16="http://schemas.microsoft.com/office/drawing/2014/main" id="{19E02609-1361-A1F2-0A68-CE5A2EDCE06E}"/>
              </a:ext>
            </a:extLst>
          </p:cNvPr>
          <p:cNvPicPr>
            <a:picLocks noChangeAspect="1"/>
          </p:cNvPicPr>
          <p:nvPr/>
        </p:nvPicPr>
        <p:blipFill>
          <a:blip r:embed="rId2"/>
          <a:stretch>
            <a:fillRect/>
          </a:stretch>
        </p:blipFill>
        <p:spPr>
          <a:xfrm>
            <a:off x="2934343" y="5237626"/>
            <a:ext cx="8979361" cy="1314518"/>
          </a:xfrm>
          <a:prstGeom prst="rect">
            <a:avLst/>
          </a:prstGeom>
        </p:spPr>
      </p:pic>
      <p:pic>
        <p:nvPicPr>
          <p:cNvPr id="7" name="Picture 6">
            <a:extLst>
              <a:ext uri="{FF2B5EF4-FFF2-40B4-BE49-F238E27FC236}">
                <a16:creationId xmlns:a16="http://schemas.microsoft.com/office/drawing/2014/main" id="{52998928-54FC-E2F7-F355-E733C20207A7}"/>
              </a:ext>
            </a:extLst>
          </p:cNvPr>
          <p:cNvPicPr>
            <a:picLocks noChangeAspect="1"/>
          </p:cNvPicPr>
          <p:nvPr/>
        </p:nvPicPr>
        <p:blipFill>
          <a:blip r:embed="rId3"/>
          <a:stretch>
            <a:fillRect/>
          </a:stretch>
        </p:blipFill>
        <p:spPr>
          <a:xfrm>
            <a:off x="356492" y="1443697"/>
            <a:ext cx="4251540" cy="2272876"/>
          </a:xfrm>
          <a:prstGeom prst="rect">
            <a:avLst/>
          </a:prstGeom>
        </p:spPr>
      </p:pic>
      <p:pic>
        <p:nvPicPr>
          <p:cNvPr id="9" name="Picture 8">
            <a:extLst>
              <a:ext uri="{FF2B5EF4-FFF2-40B4-BE49-F238E27FC236}">
                <a16:creationId xmlns:a16="http://schemas.microsoft.com/office/drawing/2014/main" id="{0A36B1E8-BBCB-15EC-F069-ECDF5DE7BBEF}"/>
              </a:ext>
            </a:extLst>
          </p:cNvPr>
          <p:cNvPicPr>
            <a:picLocks noChangeAspect="1"/>
          </p:cNvPicPr>
          <p:nvPr/>
        </p:nvPicPr>
        <p:blipFill>
          <a:blip r:embed="rId4"/>
          <a:stretch>
            <a:fillRect/>
          </a:stretch>
        </p:blipFill>
        <p:spPr>
          <a:xfrm>
            <a:off x="7818772" y="1947058"/>
            <a:ext cx="3591350" cy="2741698"/>
          </a:xfrm>
          <a:prstGeom prst="rect">
            <a:avLst/>
          </a:prstGeom>
        </p:spPr>
      </p:pic>
      <p:pic>
        <p:nvPicPr>
          <p:cNvPr id="11" name="Picture 10">
            <a:extLst>
              <a:ext uri="{FF2B5EF4-FFF2-40B4-BE49-F238E27FC236}">
                <a16:creationId xmlns:a16="http://schemas.microsoft.com/office/drawing/2014/main" id="{0A614651-6B03-D317-2FF6-F678B71388CC}"/>
              </a:ext>
            </a:extLst>
          </p:cNvPr>
          <p:cNvPicPr>
            <a:picLocks noChangeAspect="1"/>
          </p:cNvPicPr>
          <p:nvPr/>
        </p:nvPicPr>
        <p:blipFill>
          <a:blip r:embed="rId5"/>
          <a:stretch>
            <a:fillRect/>
          </a:stretch>
        </p:blipFill>
        <p:spPr>
          <a:xfrm>
            <a:off x="260872" y="3959941"/>
            <a:ext cx="6521785" cy="939848"/>
          </a:xfrm>
          <a:prstGeom prst="rect">
            <a:avLst/>
          </a:prstGeom>
        </p:spPr>
      </p:pic>
      <p:sp>
        <p:nvSpPr>
          <p:cNvPr id="12" name="TextBox 11">
            <a:extLst>
              <a:ext uri="{FF2B5EF4-FFF2-40B4-BE49-F238E27FC236}">
                <a16:creationId xmlns:a16="http://schemas.microsoft.com/office/drawing/2014/main" id="{6C2E04CD-FCE4-7E06-DFF7-E68678C5FAA9}"/>
              </a:ext>
            </a:extLst>
          </p:cNvPr>
          <p:cNvSpPr txBox="1"/>
          <p:nvPr/>
        </p:nvSpPr>
        <p:spPr>
          <a:xfrm>
            <a:off x="4686723" y="1828800"/>
            <a:ext cx="2613992" cy="1687890"/>
          </a:xfrm>
          <a:prstGeom prst="ellipse">
            <a:avLst/>
          </a:prstGeom>
          <a:solidFill>
            <a:schemeClr val="accent6"/>
          </a:solidFill>
        </p:spPr>
        <p:txBody>
          <a:bodyPr wrap="square" rtlCol="0">
            <a:spAutoFit/>
          </a:bodyPr>
          <a:lstStyle/>
          <a:p>
            <a:pPr algn="ctr"/>
            <a:r>
              <a:rPr lang="en-IN" b="1" dirty="0">
                <a:latin typeface="Arial" panose="020B0604020202020204" pitchFamily="34" charset="0"/>
                <a:cs typeface="Arial" panose="020B0604020202020204" pitchFamily="34" charset="0"/>
              </a:rPr>
              <a:t>GAUGE THE THREAT</a:t>
            </a:r>
          </a:p>
          <a:p>
            <a:pPr algn="ctr"/>
            <a:r>
              <a:rPr lang="en-IN" b="1" dirty="0">
                <a:latin typeface="Arial" panose="020B0604020202020204" pitchFamily="34" charset="0"/>
                <a:cs typeface="Arial" panose="020B0604020202020204" pitchFamily="34" charset="0"/>
              </a:rPr>
              <a:t>SOME NEWS HEADLINES</a:t>
            </a:r>
          </a:p>
        </p:txBody>
      </p:sp>
      <p:pic>
        <p:nvPicPr>
          <p:cNvPr id="13" name="Picture 12">
            <a:extLst>
              <a:ext uri="{FF2B5EF4-FFF2-40B4-BE49-F238E27FC236}">
                <a16:creationId xmlns:a16="http://schemas.microsoft.com/office/drawing/2014/main" id="{40BAB4CC-1586-6187-FE30-FBDD1A34B7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492" y="5995649"/>
            <a:ext cx="681158" cy="711116"/>
          </a:xfrm>
          <a:prstGeom prst="rect">
            <a:avLst/>
          </a:prstGeom>
        </p:spPr>
      </p:pic>
    </p:spTree>
    <p:extLst>
      <p:ext uri="{BB962C8B-B14F-4D97-AF65-F5344CB8AC3E}">
        <p14:creationId xmlns:p14="http://schemas.microsoft.com/office/powerpoint/2010/main" val="3470810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0" y="0"/>
            <a:ext cx="12192000" cy="1200329"/>
          </a:xfrm>
          <a:prstGeom prst="rect">
            <a:avLst/>
          </a:prstGeom>
          <a:solidFill>
            <a:schemeClr val="accent6"/>
          </a:solidFill>
        </p:spPr>
        <p:txBody>
          <a:bodyPr wrap="square" rtlCol="0">
            <a:spAutoFit/>
          </a:bodyPr>
          <a:lstStyle/>
          <a:p>
            <a:r>
              <a:rPr lang="en-IN" altLang="en-US" sz="3600" b="1" dirty="0">
                <a:latin typeface="Arial" panose="020B0604020202020204" pitchFamily="34" charset="0"/>
                <a:cs typeface="Arial" panose="020B0604020202020204" pitchFamily="34" charset="0"/>
              </a:rPr>
              <a:t>	Emerging Threats</a:t>
            </a:r>
          </a:p>
          <a:p>
            <a:r>
              <a:rPr lang="en-IN" altLang="en-US" sz="3600" b="1" dirty="0">
                <a:latin typeface="Arial" panose="020B0604020202020204" pitchFamily="34" charset="0"/>
                <a:cs typeface="Arial" panose="020B0604020202020204" pitchFamily="34" charset="0"/>
              </a:rPr>
              <a:t>	</a:t>
            </a:r>
            <a:r>
              <a:rPr lang="en-IN" altLang="en-US" sz="3600" b="1" i="1" dirty="0">
                <a:latin typeface="Arial" panose="020B0604020202020204" pitchFamily="34" charset="0"/>
                <a:cs typeface="Arial" panose="020B0604020202020204" pitchFamily="34" charset="0"/>
              </a:rPr>
              <a:t>Climate Change</a:t>
            </a:r>
          </a:p>
        </p:txBody>
      </p:sp>
      <p:pic>
        <p:nvPicPr>
          <p:cNvPr id="13" name="Picture 12">
            <a:extLst>
              <a:ext uri="{FF2B5EF4-FFF2-40B4-BE49-F238E27FC236}">
                <a16:creationId xmlns:a16="http://schemas.microsoft.com/office/drawing/2014/main" id="{40BAB4CC-1586-6187-FE30-FBDD1A34B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894" y="5857456"/>
            <a:ext cx="681158" cy="711116"/>
          </a:xfrm>
          <a:prstGeom prst="rect">
            <a:avLst/>
          </a:prstGeom>
        </p:spPr>
      </p:pic>
      <p:sp>
        <p:nvSpPr>
          <p:cNvPr id="3" name="TextBox 2">
            <a:extLst>
              <a:ext uri="{FF2B5EF4-FFF2-40B4-BE49-F238E27FC236}">
                <a16:creationId xmlns:a16="http://schemas.microsoft.com/office/drawing/2014/main" id="{AD5E873F-4261-E46A-260C-66CE56AD0E45}"/>
              </a:ext>
            </a:extLst>
          </p:cNvPr>
          <p:cNvSpPr txBox="1"/>
          <p:nvPr/>
        </p:nvSpPr>
        <p:spPr>
          <a:xfrm>
            <a:off x="356492" y="1610139"/>
            <a:ext cx="11341865" cy="4247317"/>
          </a:xfrm>
          <a:prstGeom prst="rect">
            <a:avLst/>
          </a:prstGeom>
          <a:noFill/>
        </p:spPr>
        <p:txBody>
          <a:bodyPr wrap="square" rtlCol="0">
            <a:spAutoFit/>
          </a:bodyPr>
          <a:lstStyle/>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Extreme weather events are threat to already marginalised pastoral community. In absence of suitable technological penetration threat to life and property has increased overtime.</a:t>
            </a:r>
          </a:p>
          <a:p>
            <a:pPr marL="285750"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b="1" dirty="0">
                <a:latin typeface="Arial" panose="020B0604020202020204" pitchFamily="34" charset="0"/>
                <a:cs typeface="Arial" panose="020B0604020202020204" pitchFamily="34" charset="0"/>
              </a:rPr>
              <a:t>No snowfall situation</a:t>
            </a:r>
            <a:r>
              <a:rPr lang="en-IN" dirty="0">
                <a:latin typeface="Arial" panose="020B0604020202020204" pitchFamily="34" charset="0"/>
                <a:cs typeface="Arial" panose="020B0604020202020204" pitchFamily="34" charset="0"/>
              </a:rPr>
              <a:t> leads to low water availability and also prevents sufficient resting period for pastures to recoup.</a:t>
            </a:r>
          </a:p>
          <a:p>
            <a:pPr marL="285750"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Forest Fires are occurring now year round with no specific season.  Forest Fires are not only ravaging the productive forest ecosystem but also making pastoralists an easy scape goats for taking </a:t>
            </a:r>
            <a:r>
              <a:rPr lang="en-IN" b="1" dirty="0">
                <a:latin typeface="Arial" panose="020B0604020202020204" pitchFamily="34" charset="0"/>
                <a:cs typeface="Arial" panose="020B0604020202020204" pitchFamily="34" charset="0"/>
              </a:rPr>
              <a:t>blame of forest fires </a:t>
            </a:r>
            <a:r>
              <a:rPr lang="en-IN" dirty="0">
                <a:latin typeface="Arial" panose="020B0604020202020204" pitchFamily="34" charset="0"/>
                <a:cs typeface="Arial" panose="020B0604020202020204" pitchFamily="34" charset="0"/>
              </a:rPr>
              <a:t>during migratory season.</a:t>
            </a:r>
          </a:p>
          <a:p>
            <a:pPr marL="285750"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Uncertain migration- As extreme events are forcing to stay in transit </a:t>
            </a:r>
            <a:r>
              <a:rPr lang="en-IN" dirty="0" err="1">
                <a:latin typeface="Arial" panose="020B0604020202020204" pitchFamily="34" charset="0"/>
                <a:cs typeface="Arial" panose="020B0604020202020204" pitchFamily="34" charset="0"/>
              </a:rPr>
              <a:t>Behaks</a:t>
            </a:r>
            <a:r>
              <a:rPr lang="en-IN" dirty="0">
                <a:latin typeface="Arial" panose="020B0604020202020204" pitchFamily="34" charset="0"/>
                <a:cs typeface="Arial" panose="020B0604020202020204" pitchFamily="34" charset="0"/>
              </a:rPr>
              <a:t> in abnormally cold events or early migration due to high temperatures.</a:t>
            </a:r>
          </a:p>
          <a:p>
            <a:pPr marL="285750"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Changing Land use Patterns- Increased temperatures may lead to upward migration of tree species reducing areas under alpine pastures.</a:t>
            </a:r>
          </a:p>
        </p:txBody>
      </p:sp>
      <p:sp>
        <p:nvSpPr>
          <p:cNvPr id="4" name="TextBox 3">
            <a:extLst>
              <a:ext uri="{FF2B5EF4-FFF2-40B4-BE49-F238E27FC236}">
                <a16:creationId xmlns:a16="http://schemas.microsoft.com/office/drawing/2014/main" id="{CDE525D7-48F0-DD31-E5D7-48823CCFBDFA}"/>
              </a:ext>
            </a:extLst>
          </p:cNvPr>
          <p:cNvSpPr txBox="1"/>
          <p:nvPr/>
        </p:nvSpPr>
        <p:spPr>
          <a:xfrm>
            <a:off x="1039528" y="5944100"/>
            <a:ext cx="8927061" cy="92333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latin typeface="Arial" panose="020B0604020202020204" pitchFamily="34" charset="0"/>
                <a:cs typeface="Arial" panose="020B0604020202020204" pitchFamily="34" charset="0"/>
              </a:rPr>
              <a:t>Developing resilience in the community through modern technology, enhanced knowledge &amp; skill base, &amp; greater role in decision making.</a:t>
            </a:r>
          </a:p>
          <a:p>
            <a:pPr algn="ctr"/>
            <a:r>
              <a:rPr lang="en-US" b="1" dirty="0">
                <a:latin typeface="Arial" panose="020B0604020202020204" pitchFamily="34" charset="0"/>
                <a:cs typeface="Arial" panose="020B0604020202020204" pitchFamily="34" charset="0"/>
              </a:rPr>
              <a:t>Build resilience by training for Natural Disasters</a:t>
            </a:r>
            <a:endParaRPr lang="en-IN"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148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0" y="0"/>
            <a:ext cx="12192000" cy="1200329"/>
          </a:xfrm>
          <a:prstGeom prst="rect">
            <a:avLst/>
          </a:prstGeom>
          <a:solidFill>
            <a:schemeClr val="accent6"/>
          </a:solidFill>
        </p:spPr>
        <p:txBody>
          <a:bodyPr wrap="square" rtlCol="0">
            <a:spAutoFit/>
          </a:bodyPr>
          <a:lstStyle/>
          <a:p>
            <a:r>
              <a:rPr lang="en-IN" altLang="en-US" sz="3600" b="1" dirty="0">
                <a:latin typeface="Arial" panose="020B0604020202020204" pitchFamily="34" charset="0"/>
                <a:cs typeface="Arial" panose="020B0604020202020204" pitchFamily="34" charset="0"/>
              </a:rPr>
              <a:t>	Emerging Threats</a:t>
            </a:r>
          </a:p>
          <a:p>
            <a:r>
              <a:rPr lang="en-IN" altLang="en-US" sz="3600" b="1" dirty="0">
                <a:latin typeface="Arial" panose="020B0604020202020204" pitchFamily="34" charset="0"/>
                <a:cs typeface="Arial" panose="020B0604020202020204" pitchFamily="34" charset="0"/>
              </a:rPr>
              <a:t>	</a:t>
            </a:r>
            <a:r>
              <a:rPr lang="en-IN" altLang="en-US" sz="3600" b="1" i="1" dirty="0">
                <a:latin typeface="Arial" panose="020B0604020202020204" pitchFamily="34" charset="0"/>
                <a:cs typeface="Arial" panose="020B0604020202020204" pitchFamily="34" charset="0"/>
              </a:rPr>
              <a:t>Tourism</a:t>
            </a:r>
          </a:p>
        </p:txBody>
      </p:sp>
      <p:pic>
        <p:nvPicPr>
          <p:cNvPr id="13" name="Picture 12">
            <a:extLst>
              <a:ext uri="{FF2B5EF4-FFF2-40B4-BE49-F238E27FC236}">
                <a16:creationId xmlns:a16="http://schemas.microsoft.com/office/drawing/2014/main" id="{40BAB4CC-1586-6187-FE30-FBDD1A34B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9332" y="5676730"/>
            <a:ext cx="681158" cy="711116"/>
          </a:xfrm>
          <a:prstGeom prst="rect">
            <a:avLst/>
          </a:prstGeom>
        </p:spPr>
      </p:pic>
      <p:pic>
        <p:nvPicPr>
          <p:cNvPr id="4" name="Picture 3">
            <a:extLst>
              <a:ext uri="{FF2B5EF4-FFF2-40B4-BE49-F238E27FC236}">
                <a16:creationId xmlns:a16="http://schemas.microsoft.com/office/drawing/2014/main" id="{5E68D156-901C-69D2-3C53-0AD201E9839C}"/>
              </a:ext>
            </a:extLst>
          </p:cNvPr>
          <p:cNvPicPr>
            <a:picLocks noChangeAspect="1"/>
          </p:cNvPicPr>
          <p:nvPr/>
        </p:nvPicPr>
        <p:blipFill>
          <a:blip r:embed="rId3"/>
          <a:stretch>
            <a:fillRect/>
          </a:stretch>
        </p:blipFill>
        <p:spPr>
          <a:xfrm>
            <a:off x="37402" y="4923554"/>
            <a:ext cx="6021194" cy="1752261"/>
          </a:xfrm>
          <a:prstGeom prst="rect">
            <a:avLst/>
          </a:prstGeom>
        </p:spPr>
      </p:pic>
      <p:pic>
        <p:nvPicPr>
          <p:cNvPr id="8" name="Picture 7">
            <a:extLst>
              <a:ext uri="{FF2B5EF4-FFF2-40B4-BE49-F238E27FC236}">
                <a16:creationId xmlns:a16="http://schemas.microsoft.com/office/drawing/2014/main" id="{44D0088F-F913-2B90-407B-180DA5CBEB2D}"/>
              </a:ext>
            </a:extLst>
          </p:cNvPr>
          <p:cNvPicPr>
            <a:picLocks noChangeAspect="1"/>
          </p:cNvPicPr>
          <p:nvPr/>
        </p:nvPicPr>
        <p:blipFill>
          <a:blip r:embed="rId4"/>
          <a:stretch>
            <a:fillRect/>
          </a:stretch>
        </p:blipFill>
        <p:spPr>
          <a:xfrm>
            <a:off x="79195" y="2051796"/>
            <a:ext cx="5264132" cy="1886276"/>
          </a:xfrm>
          <a:prstGeom prst="rect">
            <a:avLst/>
          </a:prstGeom>
        </p:spPr>
      </p:pic>
      <p:pic>
        <p:nvPicPr>
          <p:cNvPr id="14" name="Picture 13">
            <a:extLst>
              <a:ext uri="{FF2B5EF4-FFF2-40B4-BE49-F238E27FC236}">
                <a16:creationId xmlns:a16="http://schemas.microsoft.com/office/drawing/2014/main" id="{C441316D-D724-7E12-095C-B4813825CE51}"/>
              </a:ext>
            </a:extLst>
          </p:cNvPr>
          <p:cNvPicPr>
            <a:picLocks noChangeAspect="1"/>
          </p:cNvPicPr>
          <p:nvPr/>
        </p:nvPicPr>
        <p:blipFill>
          <a:blip r:embed="rId5"/>
          <a:stretch>
            <a:fillRect/>
          </a:stretch>
        </p:blipFill>
        <p:spPr>
          <a:xfrm>
            <a:off x="0" y="3938072"/>
            <a:ext cx="6153466" cy="1339919"/>
          </a:xfrm>
          <a:prstGeom prst="rect">
            <a:avLst/>
          </a:prstGeom>
        </p:spPr>
      </p:pic>
      <p:pic>
        <p:nvPicPr>
          <p:cNvPr id="16" name="Picture 15">
            <a:extLst>
              <a:ext uri="{FF2B5EF4-FFF2-40B4-BE49-F238E27FC236}">
                <a16:creationId xmlns:a16="http://schemas.microsoft.com/office/drawing/2014/main" id="{3E4210E5-C989-A4FD-3DD5-7AC74007D6F9}"/>
              </a:ext>
            </a:extLst>
          </p:cNvPr>
          <p:cNvPicPr>
            <a:picLocks noChangeAspect="1"/>
          </p:cNvPicPr>
          <p:nvPr/>
        </p:nvPicPr>
        <p:blipFill>
          <a:blip r:embed="rId6"/>
          <a:stretch>
            <a:fillRect/>
          </a:stretch>
        </p:blipFill>
        <p:spPr>
          <a:xfrm>
            <a:off x="-1" y="1240139"/>
            <a:ext cx="6096001" cy="1365152"/>
          </a:xfrm>
          <a:prstGeom prst="rect">
            <a:avLst/>
          </a:prstGeom>
        </p:spPr>
      </p:pic>
      <p:pic>
        <p:nvPicPr>
          <p:cNvPr id="6146" name="Picture 2">
            <a:extLst>
              <a:ext uri="{FF2B5EF4-FFF2-40B4-BE49-F238E27FC236}">
                <a16:creationId xmlns:a16="http://schemas.microsoft.com/office/drawing/2014/main" id="{13F5266A-951E-C591-F3EB-F473359B0B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809" y="1948319"/>
            <a:ext cx="5418644" cy="350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839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C0E71D-11E4-9102-EDB4-A841A55EEBE5}"/>
              </a:ext>
            </a:extLst>
          </p:cNvPr>
          <p:cNvPicPr>
            <a:picLocks noChangeAspect="1"/>
          </p:cNvPicPr>
          <p:nvPr/>
        </p:nvPicPr>
        <p:blipFill>
          <a:blip r:embed="rId2"/>
          <a:stretch>
            <a:fillRect/>
          </a:stretch>
        </p:blipFill>
        <p:spPr>
          <a:xfrm>
            <a:off x="261731" y="3463786"/>
            <a:ext cx="6616147" cy="3282398"/>
          </a:xfrm>
          <a:prstGeom prst="rect">
            <a:avLst/>
          </a:prstGeom>
        </p:spPr>
      </p:pic>
      <p:pic>
        <p:nvPicPr>
          <p:cNvPr id="6" name="Picture 5">
            <a:extLst>
              <a:ext uri="{FF2B5EF4-FFF2-40B4-BE49-F238E27FC236}">
                <a16:creationId xmlns:a16="http://schemas.microsoft.com/office/drawing/2014/main" id="{7F250F6B-9873-3B89-B2B3-0318785A0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31" y="213693"/>
            <a:ext cx="6616147" cy="3200399"/>
          </a:xfrm>
          <a:prstGeom prst="rect">
            <a:avLst/>
          </a:prstGeom>
        </p:spPr>
      </p:pic>
      <p:sp>
        <p:nvSpPr>
          <p:cNvPr id="7" name="TextBox 6">
            <a:extLst>
              <a:ext uri="{FF2B5EF4-FFF2-40B4-BE49-F238E27FC236}">
                <a16:creationId xmlns:a16="http://schemas.microsoft.com/office/drawing/2014/main" id="{4D94DF95-4D42-CD69-24C3-B8E264CB62E8}"/>
              </a:ext>
            </a:extLst>
          </p:cNvPr>
          <p:cNvSpPr txBox="1"/>
          <p:nvPr/>
        </p:nvSpPr>
        <p:spPr>
          <a:xfrm>
            <a:off x="7668592" y="613563"/>
            <a:ext cx="4261677" cy="1200329"/>
          </a:xfrm>
          <a:prstGeom prst="rect">
            <a:avLst/>
          </a:prstGeom>
          <a:solidFill>
            <a:schemeClr val="accent6"/>
          </a:solidFill>
        </p:spPr>
        <p:txBody>
          <a:bodyPr wrap="square" rtlCol="0">
            <a:spAutoFit/>
          </a:bodyPr>
          <a:lstStyle/>
          <a:p>
            <a:pPr algn="ctr"/>
            <a:r>
              <a:rPr lang="en-IN" b="1" dirty="0">
                <a:latin typeface="Arial" panose="020B0604020202020204" pitchFamily="34" charset="0"/>
                <a:cs typeface="Arial" panose="020B0604020202020204" pitchFamily="34" charset="0"/>
              </a:rPr>
              <a:t>PICTURE SPEAKS LOUDER THAN WORDS</a:t>
            </a:r>
          </a:p>
          <a:p>
            <a:pPr algn="ctr"/>
            <a:endParaRPr lang="en-IN" b="1" dirty="0">
              <a:latin typeface="Arial" panose="020B0604020202020204" pitchFamily="34" charset="0"/>
              <a:cs typeface="Arial" panose="020B0604020202020204" pitchFamily="34" charset="0"/>
            </a:endParaRPr>
          </a:p>
          <a:p>
            <a:pPr algn="ctr"/>
            <a:r>
              <a:rPr lang="en-IN" b="1" dirty="0">
                <a:latin typeface="Arial" panose="020B0604020202020204" pitchFamily="34" charset="0"/>
                <a:cs typeface="Arial" panose="020B0604020202020204" pitchFamily="34" charset="0"/>
              </a:rPr>
              <a:t>BANGUS PASTURE -2YRS APART</a:t>
            </a:r>
          </a:p>
        </p:txBody>
      </p:sp>
      <p:sp>
        <p:nvSpPr>
          <p:cNvPr id="8" name="TextBox 7">
            <a:extLst>
              <a:ext uri="{FF2B5EF4-FFF2-40B4-BE49-F238E27FC236}">
                <a16:creationId xmlns:a16="http://schemas.microsoft.com/office/drawing/2014/main" id="{8D6BA41A-19CE-D465-E402-D39686C9B766}"/>
              </a:ext>
            </a:extLst>
          </p:cNvPr>
          <p:cNvSpPr txBox="1"/>
          <p:nvPr/>
        </p:nvSpPr>
        <p:spPr>
          <a:xfrm>
            <a:off x="6997148" y="2156791"/>
            <a:ext cx="5056808" cy="2800767"/>
          </a:xfrm>
          <a:prstGeom prst="rect">
            <a:avLst/>
          </a:prstGeom>
          <a:noFill/>
        </p:spPr>
        <p:txBody>
          <a:bodyPr wrap="square" rtlCol="0">
            <a:spAutoFit/>
          </a:bodyPr>
          <a:lstStyle/>
          <a:p>
            <a:r>
              <a:rPr lang="en-IN" sz="1600" b="1" dirty="0">
                <a:latin typeface="Arial" panose="020B0604020202020204" pitchFamily="34" charset="0"/>
                <a:cs typeface="Arial" panose="020B0604020202020204" pitchFamily="34" charset="0"/>
              </a:rPr>
              <a:t>     COMMERCIAL TOURISM WILL LEAD TO:</a:t>
            </a:r>
          </a:p>
          <a:p>
            <a:pPr marL="285750" indent="-285750">
              <a:buFont typeface="Arial" panose="020B0604020202020204" pitchFamily="34" charset="0"/>
              <a:buChar char="•"/>
            </a:pPr>
            <a:endParaRPr lang="en-I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sz="1600" dirty="0">
                <a:latin typeface="Arial" panose="020B0604020202020204" pitchFamily="34" charset="0"/>
                <a:cs typeface="Arial" panose="020B0604020202020204" pitchFamily="34" charset="0"/>
              </a:rPr>
              <a:t>DEGRADATION &amp; PRODUCTIVITY LOSS OF PASTURES.</a:t>
            </a:r>
          </a:p>
          <a:p>
            <a:pPr marL="285750" indent="-285750">
              <a:buFont typeface="Arial" panose="020B0604020202020204" pitchFamily="34" charset="0"/>
              <a:buChar char="•"/>
            </a:pPr>
            <a:endParaRPr lang="en-I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sz="1600" dirty="0">
                <a:latin typeface="Arial" panose="020B0604020202020204" pitchFamily="34" charset="0"/>
                <a:cs typeface="Arial" panose="020B0604020202020204" pitchFamily="34" charset="0"/>
              </a:rPr>
              <a:t>RESOURCE COMPETITION WITH TOURISM PLAYERS. </a:t>
            </a:r>
          </a:p>
          <a:p>
            <a:r>
              <a:rPr lang="en-IN" sz="1600" dirty="0">
                <a:latin typeface="Arial" panose="020B0604020202020204" pitchFamily="34" charset="0"/>
                <a:cs typeface="Arial" panose="020B0604020202020204" pitchFamily="34" charset="0"/>
              </a:rPr>
              <a:t>     (GRAZING &amp; TOURISM SEASON OVERLAP)</a:t>
            </a:r>
          </a:p>
          <a:p>
            <a:pPr marL="285750" indent="-285750">
              <a:buFont typeface="Arial" panose="020B0604020202020204" pitchFamily="34" charset="0"/>
              <a:buChar char="•"/>
            </a:pPr>
            <a:endParaRPr lang="en-I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sz="1600" dirty="0">
                <a:latin typeface="Arial" panose="020B0604020202020204" pitchFamily="34" charset="0"/>
                <a:cs typeface="Arial" panose="020B0604020202020204" pitchFamily="34" charset="0"/>
              </a:rPr>
              <a:t>ECOTOURISM OR GREENWASHING</a:t>
            </a:r>
          </a:p>
          <a:p>
            <a:pPr marL="285750" indent="-285750">
              <a:buFont typeface="Arial" panose="020B0604020202020204" pitchFamily="34" charset="0"/>
              <a:buChar char="•"/>
            </a:pPr>
            <a:endParaRPr lang="en-IN"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69ABEA1-601B-9C32-5B3A-411688CB3852}"/>
              </a:ext>
            </a:extLst>
          </p:cNvPr>
          <p:cNvSpPr txBox="1"/>
          <p:nvPr/>
        </p:nvSpPr>
        <p:spPr>
          <a:xfrm>
            <a:off x="6256421" y="5166979"/>
            <a:ext cx="5935579" cy="1477328"/>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indent="-285750">
              <a:buFont typeface="Arial" panose="020B0604020202020204" pitchFamily="34" charset="0"/>
              <a:buChar char="•"/>
            </a:pPr>
            <a:r>
              <a:rPr lang="en-IN" sz="1800" b="1" i="1" dirty="0">
                <a:latin typeface="Arial" panose="020B0604020202020204" pitchFamily="34" charset="0"/>
                <a:cs typeface="Arial" panose="020B0604020202020204" pitchFamily="34" charset="0"/>
              </a:rPr>
              <a:t>NEED FOR FOREST DEPARTMENT FACILITATED COMMUNITY OPERATED COMMUNITY MANAGED LOW IMPACT TOURISM</a:t>
            </a:r>
          </a:p>
          <a:p>
            <a:endParaRPr lang="en-IN" sz="1800" b="1" i="1" dirty="0">
              <a:latin typeface="Arial" panose="020B0604020202020204" pitchFamily="34" charset="0"/>
              <a:cs typeface="Arial" panose="020B0604020202020204" pitchFamily="34" charset="0"/>
            </a:endParaRPr>
          </a:p>
          <a:p>
            <a:r>
              <a:rPr lang="en-IN" sz="1800" b="1" i="1" dirty="0">
                <a:latin typeface="Arial" panose="020B0604020202020204" pitchFamily="34" charset="0"/>
                <a:cs typeface="Arial" panose="020B0604020202020204" pitchFamily="34" charset="0"/>
              </a:rPr>
              <a:t>     (BIODIVERSITY MANAGEMENT COMMITTEES)</a:t>
            </a:r>
          </a:p>
        </p:txBody>
      </p:sp>
    </p:spTree>
    <p:extLst>
      <p:ext uri="{BB962C8B-B14F-4D97-AF65-F5344CB8AC3E}">
        <p14:creationId xmlns:p14="http://schemas.microsoft.com/office/powerpoint/2010/main" val="1243113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0" y="0"/>
            <a:ext cx="12192000" cy="1200329"/>
          </a:xfrm>
          <a:prstGeom prst="rect">
            <a:avLst/>
          </a:prstGeom>
          <a:solidFill>
            <a:schemeClr val="accent6"/>
          </a:solidFill>
        </p:spPr>
        <p:txBody>
          <a:bodyPr wrap="square" rtlCol="0">
            <a:spAutoFit/>
          </a:bodyPr>
          <a:lstStyle/>
          <a:p>
            <a:r>
              <a:rPr lang="en-IN" altLang="en-US" sz="3600" b="1" dirty="0">
                <a:latin typeface="Arial" panose="020B0604020202020204" pitchFamily="34" charset="0"/>
                <a:cs typeface="Arial" panose="020B0604020202020204" pitchFamily="34" charset="0"/>
              </a:rPr>
              <a:t>	Emerging Threats</a:t>
            </a:r>
          </a:p>
          <a:p>
            <a:r>
              <a:rPr lang="en-IN" altLang="en-US" sz="3600" b="1" dirty="0">
                <a:latin typeface="Arial" panose="020B0604020202020204" pitchFamily="34" charset="0"/>
                <a:cs typeface="Arial" panose="020B0604020202020204" pitchFamily="34" charset="0"/>
              </a:rPr>
              <a:t>	</a:t>
            </a:r>
            <a:r>
              <a:rPr lang="en-IN" altLang="en-US" sz="3600" b="1" i="1" dirty="0">
                <a:latin typeface="Arial" panose="020B0604020202020204" pitchFamily="34" charset="0"/>
                <a:cs typeface="Arial" panose="020B0604020202020204" pitchFamily="34" charset="0"/>
              </a:rPr>
              <a:t>Tree Plantations</a:t>
            </a:r>
          </a:p>
        </p:txBody>
      </p:sp>
      <p:pic>
        <p:nvPicPr>
          <p:cNvPr id="13" name="Picture 12">
            <a:extLst>
              <a:ext uri="{FF2B5EF4-FFF2-40B4-BE49-F238E27FC236}">
                <a16:creationId xmlns:a16="http://schemas.microsoft.com/office/drawing/2014/main" id="{40BAB4CC-1586-6187-FE30-FBDD1A34B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9332" y="5676730"/>
            <a:ext cx="681158" cy="711116"/>
          </a:xfrm>
          <a:prstGeom prst="rect">
            <a:avLst/>
          </a:prstGeom>
        </p:spPr>
      </p:pic>
      <p:pic>
        <p:nvPicPr>
          <p:cNvPr id="1026" name="Picture 2">
            <a:extLst>
              <a:ext uri="{FF2B5EF4-FFF2-40B4-BE49-F238E27FC236}">
                <a16:creationId xmlns:a16="http://schemas.microsoft.com/office/drawing/2014/main" id="{C256642F-F202-900E-0080-06488BA2C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49" y="1378211"/>
            <a:ext cx="7741082" cy="51284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F703E7-111C-8E6A-DB9F-5DFC4503C0B0}"/>
              </a:ext>
            </a:extLst>
          </p:cNvPr>
          <p:cNvSpPr txBox="1"/>
          <p:nvPr/>
        </p:nvSpPr>
        <p:spPr>
          <a:xfrm>
            <a:off x="5967663" y="1620603"/>
            <a:ext cx="6097788" cy="707886"/>
          </a:xfrm>
          <a:prstGeom prst="rect">
            <a:avLst/>
          </a:prstGeom>
          <a:solidFill>
            <a:schemeClr val="accent6"/>
          </a:solidFill>
        </p:spPr>
        <p:txBody>
          <a:bodyPr wrap="square" rtlCol="0">
            <a:spAutoFit/>
          </a:bodyPr>
          <a:lstStyle/>
          <a:p>
            <a:pPr algn="ctr"/>
            <a:r>
              <a:rPr lang="en-US" sz="2000" b="1" dirty="0">
                <a:latin typeface="Arial" panose="020B0604020202020204" pitchFamily="34" charset="0"/>
                <a:cs typeface="Arial" panose="020B0604020202020204" pitchFamily="34" charset="0"/>
              </a:rPr>
              <a:t>FOREST DEGRADATION IS VISIBLE-ISN’T IT…..</a:t>
            </a:r>
          </a:p>
          <a:p>
            <a:pPr algn="ctr"/>
            <a:r>
              <a:rPr lang="en-US" sz="2000" b="1" dirty="0">
                <a:latin typeface="Arial" panose="020B0604020202020204" pitchFamily="34" charset="0"/>
                <a:cs typeface="Arial" panose="020B0604020202020204" pitchFamily="34" charset="0"/>
              </a:rPr>
              <a:t>LET’S PLANT MORE TREES!!!!</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19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8474-0386-1B42-6686-62D400C38841}"/>
              </a:ext>
            </a:extLst>
          </p:cNvPr>
          <p:cNvSpPr>
            <a:spLocks noGrp="1"/>
          </p:cNvSpPr>
          <p:nvPr>
            <p:ph type="title"/>
          </p:nvPr>
        </p:nvSpPr>
        <p:spPr>
          <a:xfrm>
            <a:off x="0" y="24276"/>
            <a:ext cx="12192000" cy="711116"/>
          </a:xfrm>
          <a:solidFill>
            <a:schemeClr val="accent6"/>
          </a:solidFill>
        </p:spPr>
        <p:txBody>
          <a:bodyPr>
            <a:normAutofit/>
          </a:bodyPr>
          <a:lstStyle/>
          <a:p>
            <a:r>
              <a:rPr lang="en-IN" sz="3600" b="1" dirty="0">
                <a:latin typeface="Arial" panose="020B0604020202020204" pitchFamily="34" charset="0"/>
                <a:cs typeface="Arial" panose="020B0604020202020204" pitchFamily="34" charset="0"/>
              </a:rPr>
              <a:t>	Introduction</a:t>
            </a:r>
          </a:p>
        </p:txBody>
      </p:sp>
      <p:pic>
        <p:nvPicPr>
          <p:cNvPr id="5" name="Content Placeholder 4">
            <a:extLst>
              <a:ext uri="{FF2B5EF4-FFF2-40B4-BE49-F238E27FC236}">
                <a16:creationId xmlns:a16="http://schemas.microsoft.com/office/drawing/2014/main" id="{806CEE9E-13EA-68A7-38E3-D02C269D8A4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80009" y="1450741"/>
            <a:ext cx="5934775" cy="3956517"/>
          </a:xfrm>
        </p:spPr>
      </p:pic>
      <p:sp>
        <p:nvSpPr>
          <p:cNvPr id="9" name="TextBox 8">
            <a:extLst>
              <a:ext uri="{FF2B5EF4-FFF2-40B4-BE49-F238E27FC236}">
                <a16:creationId xmlns:a16="http://schemas.microsoft.com/office/drawing/2014/main" id="{AFBA7927-BB13-C6C8-861E-DD7F70A30D34}"/>
              </a:ext>
            </a:extLst>
          </p:cNvPr>
          <p:cNvSpPr txBox="1"/>
          <p:nvPr/>
        </p:nvSpPr>
        <p:spPr>
          <a:xfrm>
            <a:off x="259881" y="1450741"/>
            <a:ext cx="4620127" cy="4093428"/>
          </a:xfrm>
          <a:prstGeom prst="rect">
            <a:avLst/>
          </a:prstGeom>
          <a:noFill/>
        </p:spPr>
        <p:txBody>
          <a:bodyPr wrap="square">
            <a:spAutoFit/>
          </a:bodyPr>
          <a:lstStyle/>
          <a:p>
            <a:pPr algn="just"/>
            <a:r>
              <a:rPr lang="en-IN" sz="2000" dirty="0">
                <a:latin typeface="Arial" panose="020B0604020202020204" pitchFamily="34" charset="0"/>
                <a:cs typeface="Arial" panose="020B0604020202020204" pitchFamily="34" charset="0"/>
              </a:rPr>
              <a:t>Pastoralists can be defined as </a:t>
            </a:r>
            <a:r>
              <a:rPr lang="en-IN" sz="2000" i="1" dirty="0">
                <a:latin typeface="Arial" panose="020B0604020202020204" pitchFamily="34" charset="0"/>
                <a:cs typeface="Arial" panose="020B0604020202020204" pitchFamily="34" charset="0"/>
              </a:rPr>
              <a:t>"members of caste or ethnic groups with a </a:t>
            </a:r>
            <a:r>
              <a:rPr lang="en-IN" sz="2000" b="1" i="1" dirty="0">
                <a:latin typeface="Arial" panose="020B0604020202020204" pitchFamily="34" charset="0"/>
                <a:cs typeface="Arial" panose="020B0604020202020204" pitchFamily="34" charset="0"/>
              </a:rPr>
              <a:t>strong traditional association with livestock-keeping</a:t>
            </a:r>
            <a:r>
              <a:rPr lang="en-IN" sz="2000" i="1" dirty="0">
                <a:latin typeface="Arial" panose="020B0604020202020204" pitchFamily="34" charset="0"/>
                <a:cs typeface="Arial" panose="020B0604020202020204" pitchFamily="34" charset="0"/>
              </a:rPr>
              <a:t>, where a substantial proportion of the group derive over 50% of household consumption from livestock products or their sale, and where over 90% of animal consumption is from natural pasture or browse, and where households are responsible for the full cycle of livestock breeding." </a:t>
            </a:r>
          </a:p>
          <a:p>
            <a:pPr algn="just"/>
            <a:r>
              <a:rPr lang="en-IN" sz="2000" i="1" dirty="0">
                <a:latin typeface="Arial" panose="020B0604020202020204" pitchFamily="34" charset="0"/>
                <a:cs typeface="Arial" panose="020B0604020202020204" pitchFamily="34" charset="0"/>
              </a:rPr>
              <a:t> (Ref.: Sharma et al)</a:t>
            </a:r>
          </a:p>
        </p:txBody>
      </p:sp>
      <p:sp>
        <p:nvSpPr>
          <p:cNvPr id="16" name="Footer Placeholder 15">
            <a:extLst>
              <a:ext uri="{FF2B5EF4-FFF2-40B4-BE49-F238E27FC236}">
                <a16:creationId xmlns:a16="http://schemas.microsoft.com/office/drawing/2014/main" id="{54D2BD27-5CD5-778C-82DC-7A429974FDB4}"/>
              </a:ext>
            </a:extLst>
          </p:cNvPr>
          <p:cNvSpPr>
            <a:spLocks noGrp="1"/>
          </p:cNvSpPr>
          <p:nvPr>
            <p:ph type="ftr" sz="quarter" idx="11"/>
          </p:nvPr>
        </p:nvSpPr>
        <p:spPr>
          <a:xfrm>
            <a:off x="10058400" y="5715002"/>
            <a:ext cx="1851991" cy="966718"/>
          </a:xfrm>
        </p:spPr>
        <p:txBody>
          <a:bodyPr/>
          <a:lstStyle/>
          <a:p>
            <a:endParaRPr lang="en-US" dirty="0"/>
          </a:p>
        </p:txBody>
      </p:sp>
      <p:pic>
        <p:nvPicPr>
          <p:cNvPr id="19" name="Picture 18">
            <a:extLst>
              <a:ext uri="{FF2B5EF4-FFF2-40B4-BE49-F238E27FC236}">
                <a16:creationId xmlns:a16="http://schemas.microsoft.com/office/drawing/2014/main" id="{A509EDBE-C652-6A40-4D7D-6E0CCEAD8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2883" y="5767049"/>
            <a:ext cx="681158" cy="711116"/>
          </a:xfrm>
          <a:prstGeom prst="rect">
            <a:avLst/>
          </a:prstGeom>
        </p:spPr>
      </p:pic>
    </p:spTree>
    <p:extLst>
      <p:ext uri="{BB962C8B-B14F-4D97-AF65-F5344CB8AC3E}">
        <p14:creationId xmlns:p14="http://schemas.microsoft.com/office/powerpoint/2010/main" val="1667502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0" y="0"/>
            <a:ext cx="12192000" cy="1200329"/>
          </a:xfrm>
          <a:prstGeom prst="rect">
            <a:avLst/>
          </a:prstGeom>
          <a:solidFill>
            <a:schemeClr val="accent6"/>
          </a:solidFill>
        </p:spPr>
        <p:txBody>
          <a:bodyPr wrap="square" rtlCol="0">
            <a:spAutoFit/>
          </a:bodyPr>
          <a:lstStyle/>
          <a:p>
            <a:r>
              <a:rPr lang="en-IN" altLang="en-US" sz="3600" b="1" dirty="0">
                <a:latin typeface="Arial" panose="020B0604020202020204" pitchFamily="34" charset="0"/>
                <a:cs typeface="Arial" panose="020B0604020202020204" pitchFamily="34" charset="0"/>
              </a:rPr>
              <a:t>	Emerging Threats</a:t>
            </a:r>
          </a:p>
          <a:p>
            <a:r>
              <a:rPr lang="en-IN" altLang="en-US" sz="3600" b="1" dirty="0">
                <a:latin typeface="Arial" panose="020B0604020202020204" pitchFamily="34" charset="0"/>
                <a:cs typeface="Arial" panose="020B0604020202020204" pitchFamily="34" charset="0"/>
              </a:rPr>
              <a:t>	</a:t>
            </a:r>
            <a:r>
              <a:rPr lang="en-IN" altLang="en-US" sz="3600" b="1" i="1" dirty="0">
                <a:latin typeface="Arial" panose="020B0604020202020204" pitchFamily="34" charset="0"/>
                <a:cs typeface="Arial" panose="020B0604020202020204" pitchFamily="34" charset="0"/>
              </a:rPr>
              <a:t>Tree Plantations </a:t>
            </a:r>
          </a:p>
        </p:txBody>
      </p:sp>
      <p:sp>
        <p:nvSpPr>
          <p:cNvPr id="3" name="TextBox 2">
            <a:extLst>
              <a:ext uri="{FF2B5EF4-FFF2-40B4-BE49-F238E27FC236}">
                <a16:creationId xmlns:a16="http://schemas.microsoft.com/office/drawing/2014/main" id="{DBA00784-9C50-AA91-4A6F-65E3022480DF}"/>
              </a:ext>
            </a:extLst>
          </p:cNvPr>
          <p:cNvSpPr txBox="1"/>
          <p:nvPr/>
        </p:nvSpPr>
        <p:spPr>
          <a:xfrm>
            <a:off x="96253" y="4735630"/>
            <a:ext cx="12012328" cy="1200329"/>
          </a:xfrm>
          <a:prstGeom prst="rect">
            <a:avLst/>
          </a:prstGeom>
          <a:solidFill>
            <a:schemeClr val="accent6"/>
          </a:solidFill>
        </p:spPr>
        <p:txBody>
          <a:bodyPr wrap="square" rtlCol="0">
            <a:spAutoFit/>
          </a:bodyPr>
          <a:lstStyle/>
          <a:p>
            <a:pPr algn="just"/>
            <a:r>
              <a:rPr lang="en-US" dirty="0">
                <a:latin typeface="Arial" panose="020B0604020202020204" pitchFamily="34" charset="0"/>
                <a:cs typeface="Arial" panose="020B0604020202020204" pitchFamily="34" charset="0"/>
              </a:rPr>
              <a:t>As per the ISFR 2021 the grassland area of JKUT is around 4437.70 sqkm. Grasslands need detailed study and we have to ensure we are not increasing the tree cover at the expense of grasslands. The dwindling grasslands means reduced herbivores and increased man-animal conflict. Further reduced grasslands means reduced grazing grounds for nomads, cattle herders </a:t>
            </a:r>
            <a:r>
              <a:rPr lang="en-US" dirty="0" err="1">
                <a:latin typeface="Arial" panose="020B0604020202020204" pitchFamily="34" charset="0"/>
                <a:cs typeface="Arial" panose="020B0604020202020204" pitchFamily="34" charset="0"/>
              </a:rPr>
              <a:t>etc</a:t>
            </a:r>
            <a:r>
              <a:rPr lang="en-US" dirty="0">
                <a:latin typeface="Arial" panose="020B0604020202020204" pitchFamily="34" charset="0"/>
                <a:cs typeface="Arial" panose="020B0604020202020204" pitchFamily="34" charset="0"/>
              </a:rPr>
              <a:t> which will bring great amount of conflict, affect livelihood and in turn the economy. </a:t>
            </a:r>
            <a:endParaRPr lang="en-IN"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704EFC8-9129-4F54-EF84-DF13F1F2863D}"/>
              </a:ext>
            </a:extLst>
          </p:cNvPr>
          <p:cNvSpPr txBox="1"/>
          <p:nvPr/>
        </p:nvSpPr>
        <p:spPr>
          <a:xfrm>
            <a:off x="308008" y="1751798"/>
            <a:ext cx="11231324" cy="2862322"/>
          </a:xfrm>
          <a:prstGeom prst="rect">
            <a:avLst/>
          </a:prstGeom>
          <a:noFill/>
        </p:spPr>
        <p:txBody>
          <a:bodyPr wrap="square" rtlCol="0">
            <a:spAutoFit/>
          </a:bodyPr>
          <a:lstStyle/>
          <a:p>
            <a:pPr marL="285750" indent="-285750">
              <a:buFontTx/>
              <a:buChar char="-"/>
            </a:pPr>
            <a:r>
              <a:rPr lang="en-US" dirty="0">
                <a:latin typeface="Arial" panose="020B0604020202020204" pitchFamily="34" charset="0"/>
                <a:cs typeface="Arial" panose="020B0604020202020204" pitchFamily="34" charset="0"/>
              </a:rPr>
              <a:t>Tree Plantations are </a:t>
            </a:r>
            <a:r>
              <a:rPr lang="en-US" b="1" dirty="0">
                <a:latin typeface="Arial" panose="020B0604020202020204" pitchFamily="34" charset="0"/>
                <a:cs typeface="Arial" panose="020B0604020202020204" pitchFamily="34" charset="0"/>
              </a:rPr>
              <a:t>popular</a:t>
            </a:r>
            <a:r>
              <a:rPr lang="en-US" dirty="0">
                <a:latin typeface="Arial" panose="020B0604020202020204" pitchFamily="34" charset="0"/>
                <a:cs typeface="Arial" panose="020B0604020202020204" pitchFamily="34" charset="0"/>
              </a:rPr>
              <a:t> and we are seeing love for tree plantations increasing and so the enhanced targets. Now is the right time to define where we want to take this Forest Cover which has become synonymous to tree cover.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Should we go on planting trees on all forest areas devoid of trees. </a:t>
            </a:r>
          </a:p>
          <a:p>
            <a:pPr marL="285750" indent="-285750">
              <a:buFontTx/>
              <a:buChar char="-"/>
            </a:pPr>
            <a:endParaRPr lang="en-US"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Whether the ecosystems like scrublands, shrub dominated areas, grasslands occurring naturally are not important ecosystems which </a:t>
            </a:r>
            <a:r>
              <a:rPr lang="en-US" dirty="0" err="1">
                <a:latin typeface="Arial" panose="020B0604020202020204" pitchFamily="34" charset="0"/>
                <a:cs typeface="Arial" panose="020B0604020202020204" pitchFamily="34" charset="0"/>
              </a:rPr>
              <a:t>harbour</a:t>
            </a:r>
            <a:r>
              <a:rPr lang="en-US" dirty="0">
                <a:latin typeface="Arial" panose="020B0604020202020204" pitchFamily="34" charset="0"/>
                <a:cs typeface="Arial" panose="020B0604020202020204" pitchFamily="34" charset="0"/>
              </a:rPr>
              <a:t> diverse and unique flora and fauna.</a:t>
            </a:r>
          </a:p>
          <a:p>
            <a:r>
              <a:rPr lang="en-US" dirty="0">
                <a:latin typeface="Arial" panose="020B0604020202020204" pitchFamily="34" charset="0"/>
                <a:cs typeface="Arial" panose="020B0604020202020204" pitchFamily="34" charset="0"/>
              </a:rPr>
              <a:t>	</a:t>
            </a:r>
            <a:endParaRPr lang="en-IN"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E7706F2-FE36-A157-6063-FD90B4976C5C}"/>
              </a:ext>
            </a:extLst>
          </p:cNvPr>
          <p:cNvSpPr txBox="1"/>
          <p:nvPr/>
        </p:nvSpPr>
        <p:spPr>
          <a:xfrm>
            <a:off x="2867649" y="1350587"/>
            <a:ext cx="6112042" cy="369332"/>
          </a:xfrm>
          <a:prstGeom prst="rect">
            <a:avLst/>
          </a:prstGeom>
          <a:solidFill>
            <a:schemeClr val="accent6"/>
          </a:solidFill>
        </p:spPr>
        <p:txBody>
          <a:bodyPr wrap="square">
            <a:spAutoFit/>
          </a:bodyPr>
          <a:lstStyle/>
          <a:p>
            <a:r>
              <a:rPr lang="en-US" b="1" dirty="0">
                <a:latin typeface="Arial" panose="020B0604020202020204" pitchFamily="34" charset="0"/>
                <a:cs typeface="Arial" panose="020B0604020202020204" pitchFamily="34" charset="0"/>
              </a:rPr>
              <a:t>Should we do the Popular thing or Right thing</a:t>
            </a:r>
            <a:endParaRPr lang="en-IN" b="1" dirty="0"/>
          </a:p>
        </p:txBody>
      </p:sp>
      <p:sp>
        <p:nvSpPr>
          <p:cNvPr id="8" name="TextBox 7">
            <a:extLst>
              <a:ext uri="{FF2B5EF4-FFF2-40B4-BE49-F238E27FC236}">
                <a16:creationId xmlns:a16="http://schemas.microsoft.com/office/drawing/2014/main" id="{F57D282F-76D6-5EF1-6C1E-82182E9D4DCA}"/>
              </a:ext>
            </a:extLst>
          </p:cNvPr>
          <p:cNvSpPr txBox="1"/>
          <p:nvPr/>
        </p:nvSpPr>
        <p:spPr>
          <a:xfrm>
            <a:off x="1145406" y="6161613"/>
            <a:ext cx="9036858" cy="461665"/>
          </a:xfrm>
          <a:prstGeom prst="rect">
            <a:avLst/>
          </a:prstGeom>
          <a:solidFill>
            <a:schemeClr val="accent2"/>
          </a:solidFill>
        </p:spPr>
        <p:txBody>
          <a:bodyPr wrap="square">
            <a:spAutoFit/>
          </a:bodyPr>
          <a:lstStyle/>
          <a:p>
            <a:pPr algn="ctr"/>
            <a:r>
              <a:rPr lang="en-US" sz="2400" b="1" dirty="0">
                <a:latin typeface="Arial" panose="020B0604020202020204" pitchFamily="34" charset="0"/>
                <a:cs typeface="Arial" panose="020B0604020202020204" pitchFamily="34" charset="0"/>
              </a:rPr>
              <a:t>Need for an Landscape Based approach for Conservation</a:t>
            </a:r>
            <a:endParaRPr lang="en-IN" sz="2400" b="1" dirty="0"/>
          </a:p>
        </p:txBody>
      </p:sp>
    </p:spTree>
    <p:extLst>
      <p:ext uri="{BB962C8B-B14F-4D97-AF65-F5344CB8AC3E}">
        <p14:creationId xmlns:p14="http://schemas.microsoft.com/office/powerpoint/2010/main" val="1037776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6"/>
          <p:cNvSpPr txBox="1"/>
          <p:nvPr/>
        </p:nvSpPr>
        <p:spPr>
          <a:xfrm>
            <a:off x="0" y="2845435"/>
            <a:ext cx="12192000" cy="1077218"/>
          </a:xfrm>
          <a:prstGeom prst="rect">
            <a:avLst/>
          </a:prstGeom>
          <a:solidFill>
            <a:schemeClr val="accent6"/>
          </a:solidFill>
        </p:spPr>
        <p:txBody>
          <a:bodyPr wrap="square" rtlCol="0">
            <a:spAutoFit/>
          </a:bodyPr>
          <a:lstStyle/>
          <a:p>
            <a:pPr algn="ctr"/>
            <a:r>
              <a:rPr lang="en-US" altLang="en-US" sz="3200" b="1" dirty="0">
                <a:latin typeface="Arial" panose="020B0604020202020204" pitchFamily="34" charset="0"/>
                <a:cs typeface="Arial" panose="020B0604020202020204" pitchFamily="34" charset="0"/>
              </a:rPr>
              <a:t>	</a:t>
            </a:r>
            <a:r>
              <a:rPr lang="en-IN" altLang="en-US" sz="3200" b="1" dirty="0">
                <a:latin typeface="Arial" panose="020B0604020202020204" pitchFamily="34" charset="0"/>
                <a:cs typeface="Arial" panose="020B0604020202020204" pitchFamily="34" charset="0"/>
              </a:rPr>
              <a:t>IMPORTANT ENABLING LEGAL INSTRUMENTS</a:t>
            </a:r>
          </a:p>
          <a:p>
            <a:pPr algn="ctr"/>
            <a:r>
              <a:rPr lang="en-IN" altLang="en-US" sz="3200" b="1" dirty="0">
                <a:latin typeface="Arial" panose="020B0604020202020204" pitchFamily="34" charset="0"/>
                <a:cs typeface="Arial" panose="020B0604020202020204" pitchFamily="34" charset="0"/>
              </a:rPr>
              <a:t>&amp; KEY INITIATIVES </a:t>
            </a:r>
          </a:p>
        </p:txBody>
      </p:sp>
    </p:spTree>
    <p:extLst>
      <p:ext uri="{BB962C8B-B14F-4D97-AF65-F5344CB8AC3E}">
        <p14:creationId xmlns:p14="http://schemas.microsoft.com/office/powerpoint/2010/main" val="1451204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8DCDE-605D-E2D4-0B0A-D9D8B0052131}"/>
              </a:ext>
            </a:extLst>
          </p:cNvPr>
          <p:cNvPicPr>
            <a:picLocks noChangeAspect="1"/>
          </p:cNvPicPr>
          <p:nvPr/>
        </p:nvPicPr>
        <p:blipFill>
          <a:blip r:embed="rId2"/>
          <a:stretch>
            <a:fillRect/>
          </a:stretch>
        </p:blipFill>
        <p:spPr>
          <a:xfrm>
            <a:off x="0" y="1039181"/>
            <a:ext cx="7777213" cy="4918859"/>
          </a:xfrm>
          <a:prstGeom prst="rect">
            <a:avLst/>
          </a:prstGeom>
        </p:spPr>
      </p:pic>
      <p:sp>
        <p:nvSpPr>
          <p:cNvPr id="4" name="TextBox 3">
            <a:extLst>
              <a:ext uri="{FF2B5EF4-FFF2-40B4-BE49-F238E27FC236}">
                <a16:creationId xmlns:a16="http://schemas.microsoft.com/office/drawing/2014/main" id="{2C0D667E-A332-9135-46FA-3A59E883AA80}"/>
              </a:ext>
            </a:extLst>
          </p:cNvPr>
          <p:cNvSpPr txBox="1"/>
          <p:nvPr/>
        </p:nvSpPr>
        <p:spPr>
          <a:xfrm>
            <a:off x="0" y="202130"/>
            <a:ext cx="12192000" cy="461665"/>
          </a:xfrm>
          <a:prstGeom prst="rect">
            <a:avLst/>
          </a:prstGeom>
          <a:solidFill>
            <a:schemeClr val="accent6"/>
          </a:solidFill>
        </p:spPr>
        <p:txBody>
          <a:bodyPr wrap="square" rtlCol="0">
            <a:spAutoFit/>
          </a:bodyPr>
          <a:lstStyle/>
          <a:p>
            <a:r>
              <a:rPr lang="en-US" sz="2400" b="1" dirty="0">
                <a:latin typeface="Arial" panose="020B0604020202020204" pitchFamily="34" charset="0"/>
                <a:cs typeface="Arial" panose="020B0604020202020204" pitchFamily="34" charset="0"/>
              </a:rPr>
              <a:t>	FOREST RIGHTS ACT</a:t>
            </a:r>
            <a:endParaRPr lang="en-IN"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6DA9E42-C1F4-9EED-5F41-931CFD66BAC8}"/>
              </a:ext>
            </a:extLst>
          </p:cNvPr>
          <p:cNvSpPr txBox="1"/>
          <p:nvPr/>
        </p:nvSpPr>
        <p:spPr>
          <a:xfrm>
            <a:off x="7798067" y="1357162"/>
            <a:ext cx="4283242" cy="1754326"/>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latin typeface="Arial" panose="020B0604020202020204" pitchFamily="34" charset="0"/>
                <a:cs typeface="Arial" panose="020B0604020202020204" pitchFamily="34" charset="0"/>
              </a:rPr>
              <a:t>DULY RECOGNISED</a:t>
            </a:r>
          </a:p>
          <a:p>
            <a:pPr algn="ctr"/>
            <a:r>
              <a:rPr lang="en-US" b="1" dirty="0">
                <a:latin typeface="Arial" panose="020B0604020202020204" pitchFamily="34" charset="0"/>
                <a:cs typeface="Arial" panose="020B0604020202020204" pitchFamily="34" charset="0"/>
              </a:rPr>
              <a:t>INDIVIDUAL RIGHTS</a:t>
            </a:r>
          </a:p>
          <a:p>
            <a:pPr algn="ctr"/>
            <a:r>
              <a:rPr lang="en-US" b="1" dirty="0">
                <a:latin typeface="Arial" panose="020B0604020202020204" pitchFamily="34" charset="0"/>
                <a:cs typeface="Arial" panose="020B0604020202020204" pitchFamily="34" charset="0"/>
              </a:rPr>
              <a:t>COMMUNITY RIGHTS</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PROVISION OF FACILITIES FOR TRIBAL VILLAGES</a:t>
            </a:r>
            <a:endParaRPr lang="en-IN"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F3D16CB-A949-436E-FEE9-A2734E1C1DC8}"/>
              </a:ext>
            </a:extLst>
          </p:cNvPr>
          <p:cNvSpPr txBox="1"/>
          <p:nvPr/>
        </p:nvSpPr>
        <p:spPr>
          <a:xfrm>
            <a:off x="8019448" y="4355258"/>
            <a:ext cx="4061861" cy="923330"/>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latin typeface="Arial" panose="020B0604020202020204" pitchFamily="34" charset="0"/>
                <a:cs typeface="Arial" panose="020B0604020202020204" pitchFamily="34" charset="0"/>
              </a:rPr>
              <a:t>AWARENESS &amp; LEADERSHIP</a:t>
            </a:r>
          </a:p>
          <a:p>
            <a:pPr algn="ctr"/>
            <a:r>
              <a:rPr lang="en-US" b="1" dirty="0">
                <a:latin typeface="Arial" panose="020B0604020202020204" pitchFamily="34" charset="0"/>
                <a:cs typeface="Arial" panose="020B0604020202020204" pitchFamily="34" charset="0"/>
              </a:rPr>
              <a:t>RIGHT PROCEDURES</a:t>
            </a:r>
          </a:p>
          <a:p>
            <a:pPr algn="ctr"/>
            <a:r>
              <a:rPr lang="en-US" b="1" dirty="0">
                <a:latin typeface="Arial" panose="020B0604020202020204" pitchFamily="34" charset="0"/>
                <a:cs typeface="Arial" panose="020B0604020202020204" pitchFamily="34" charset="0"/>
              </a:rPr>
              <a:t>FULL POTENTIAL</a:t>
            </a:r>
            <a:endParaRPr lang="en-IN"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478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B1515325-F16B-AC8E-E2C3-EDB768FC80CC}"/>
              </a:ext>
            </a:extLst>
          </p:cNvPr>
          <p:cNvSpPr/>
          <p:nvPr/>
        </p:nvSpPr>
        <p:spPr>
          <a:xfrm>
            <a:off x="748496" y="559759"/>
            <a:ext cx="10695008" cy="5850666"/>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2C35D4E-9C80-EA19-6A4A-C594C25D67CE}"/>
              </a:ext>
            </a:extLst>
          </p:cNvPr>
          <p:cNvSpPr txBox="1"/>
          <p:nvPr/>
        </p:nvSpPr>
        <p:spPr>
          <a:xfrm>
            <a:off x="2981833" y="0"/>
            <a:ext cx="6475890" cy="707886"/>
          </a:xfrm>
          <a:prstGeom prst="rect">
            <a:avLst/>
          </a:prstGeom>
          <a:solidFill>
            <a:schemeClr val="accent6"/>
          </a:solidFill>
          <a:ln>
            <a:solidFill>
              <a:schemeClr val="accent6"/>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Forests For Livelihood</a:t>
            </a:r>
            <a:endParaRPr kumimoji="0" lang="en-US" sz="4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E6F3E67-1BDA-D0D3-8DAB-721A1D09E8F1}"/>
              </a:ext>
            </a:extLst>
          </p:cNvPr>
          <p:cNvSpPr txBox="1"/>
          <p:nvPr/>
        </p:nvSpPr>
        <p:spPr>
          <a:xfrm>
            <a:off x="1312111" y="1329200"/>
            <a:ext cx="9815331" cy="4647426"/>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Deregulation of NTFPs– Promulgation of Sustainable Collection &amp; Utilization of NTFP Policy 2022</a:t>
            </a:r>
          </a:p>
          <a:p>
            <a:pPr marL="571500" marR="0" lvl="0"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Promotion of Forest Produce based livelihood activities through SHGs.</a:t>
            </a:r>
          </a:p>
          <a:p>
            <a:pPr marL="1943100" marR="0" lvl="3"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Handicraft items from </a:t>
            </a:r>
            <a:r>
              <a:rPr kumimoji="0" lang="en-US" sz="1800" b="1" i="0" u="none" strike="noStrike" kern="1200" cap="none" spc="0" normalizeH="0" baseline="0" noProof="0" dirty="0" err="1">
                <a:ln>
                  <a:noFill/>
                </a:ln>
                <a:effectLst/>
                <a:uLnTx/>
                <a:uFillTx/>
                <a:latin typeface="Proxima Nova Alt Rg" panose="02000506030000020004" pitchFamily="50" charset="0"/>
                <a:ea typeface="+mn-ea"/>
                <a:cs typeface="Times New Roman" pitchFamily="18" charset="0"/>
              </a:rPr>
              <a:t>Chir</a:t>
            </a: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 Pine Needles.</a:t>
            </a:r>
          </a:p>
          <a:p>
            <a:pPr marL="1943100" marR="0" lvl="3"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Briquettes as clean fuel from </a:t>
            </a:r>
            <a:r>
              <a:rPr kumimoji="0" lang="en-US" sz="1800" b="1" i="0" u="none" strike="noStrike" kern="1200" cap="none" spc="0" normalizeH="0" baseline="0" noProof="0" dirty="0" err="1">
                <a:ln>
                  <a:noFill/>
                </a:ln>
                <a:effectLst/>
                <a:uLnTx/>
                <a:uFillTx/>
                <a:latin typeface="Proxima Nova Alt Rg" panose="02000506030000020004" pitchFamily="50" charset="0"/>
                <a:ea typeface="+mn-ea"/>
                <a:cs typeface="Times New Roman" pitchFamily="18" charset="0"/>
              </a:rPr>
              <a:t>Chir</a:t>
            </a: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 Pine Needles</a:t>
            </a:r>
          </a:p>
          <a:p>
            <a:pPr marL="1943100" marR="0" lvl="3"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Dona-</a:t>
            </a:r>
            <a:r>
              <a:rPr kumimoji="0" lang="en-US" sz="1800" b="1" i="0" u="none" strike="noStrike" kern="1200" cap="none" spc="0" normalizeH="0" baseline="0" noProof="0" dirty="0" err="1">
                <a:ln>
                  <a:noFill/>
                </a:ln>
                <a:effectLst/>
                <a:uLnTx/>
                <a:uFillTx/>
                <a:latin typeface="Proxima Nova Alt Rg" panose="02000506030000020004" pitchFamily="50" charset="0"/>
                <a:ea typeface="+mn-ea"/>
                <a:cs typeface="Times New Roman" pitchFamily="18" charset="0"/>
              </a:rPr>
              <a:t>Patals</a:t>
            </a: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 from leaves as substitute of SUP items</a:t>
            </a:r>
          </a:p>
          <a:p>
            <a:pPr marL="1943100" marR="0" lvl="3"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Rope making from grasses </a:t>
            </a:r>
          </a:p>
          <a:p>
            <a:pPr marL="571500" marR="0" lvl="0"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Help reduce incidences of Forest Fires and generating livelihood avenues for locals</a:t>
            </a:r>
          </a:p>
          <a:p>
            <a:pPr marL="571500" marR="0" lvl="0"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Endeavor is to scale up these activities and increase the sustainability by marketing support</a:t>
            </a:r>
          </a:p>
          <a:p>
            <a:pPr marL="571500" marR="0" lvl="0"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1800" b="1"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Training and capacity building is ongoing process</a:t>
            </a:r>
          </a:p>
        </p:txBody>
      </p:sp>
    </p:spTree>
    <p:extLst>
      <p:ext uri="{BB962C8B-B14F-4D97-AF65-F5344CB8AC3E}">
        <p14:creationId xmlns:p14="http://schemas.microsoft.com/office/powerpoint/2010/main" val="3398453742"/>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F6534D-AC05-2DE5-4708-A21B70B39ABD}"/>
              </a:ext>
            </a:extLst>
          </p:cNvPr>
          <p:cNvSpPr txBox="1"/>
          <p:nvPr/>
        </p:nvSpPr>
        <p:spPr>
          <a:xfrm>
            <a:off x="250973" y="1534997"/>
            <a:ext cx="12106656" cy="6573594"/>
          </a:xfrm>
          <a:prstGeom prst="rect">
            <a:avLst/>
          </a:prstGeom>
          <a:noFill/>
        </p:spPr>
        <p:txBody>
          <a:bodyPr wrap="square">
            <a:spAutoFit/>
          </a:bodyPr>
          <a:lstStyle/>
          <a:p>
            <a:pPr>
              <a:spcAft>
                <a:spcPts val="50"/>
              </a:spcAft>
            </a:pPr>
            <a:r>
              <a:rPr lang="en-US" sz="3600" b="1" dirty="0">
                <a:solidFill>
                  <a:srgbClr val="0070C0"/>
                </a:solidFill>
                <a:latin typeface="Arial" panose="020B0604020202020204" pitchFamily="34" charset="0"/>
                <a:cs typeface="Arial" panose="020B0604020202020204" pitchFamily="34" charset="0"/>
              </a:rPr>
              <a:t>79 </a:t>
            </a:r>
            <a:r>
              <a:rPr lang="en-US" sz="36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Biodiversity Management Committees (BMC)</a:t>
            </a:r>
          </a:p>
          <a:p>
            <a:pPr>
              <a:spcAft>
                <a:spcPts val="50"/>
              </a:spcAft>
            </a:pPr>
            <a:r>
              <a:rPr lang="en-US" sz="3600" b="1" dirty="0">
                <a:solidFill>
                  <a:srgbClr val="0070C0"/>
                </a:solidFill>
                <a:latin typeface="Arial" panose="020B0604020202020204" pitchFamily="34" charset="0"/>
                <a:cs typeface="Arial" panose="020B0604020202020204" pitchFamily="34" charset="0"/>
              </a:rPr>
              <a:t>75 </a:t>
            </a:r>
            <a:r>
              <a:rPr lang="en-US" sz="3600" b="1" dirty="0">
                <a:solidFill>
                  <a:schemeClr val="accent1"/>
                </a:solidFill>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NTFP Depots registered</a:t>
            </a:r>
          </a:p>
          <a:p>
            <a:pPr>
              <a:spcAft>
                <a:spcPts val="50"/>
              </a:spcAft>
            </a:pPr>
            <a:r>
              <a:rPr lang="en-US" sz="3600" b="1" dirty="0">
                <a:solidFill>
                  <a:srgbClr val="0070C0"/>
                </a:solidFill>
                <a:latin typeface="Arial" panose="020B0604020202020204" pitchFamily="34" charset="0"/>
                <a:cs typeface="Arial" panose="020B0604020202020204" pitchFamily="34" charset="0"/>
              </a:rPr>
              <a:t>1831 </a:t>
            </a:r>
            <a:r>
              <a:rPr lang="en-US" sz="36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Families/Individuals directly involved</a:t>
            </a:r>
          </a:p>
          <a:p>
            <a:pPr>
              <a:spcAft>
                <a:spcPts val="50"/>
              </a:spcAft>
            </a:pPr>
            <a:r>
              <a:rPr lang="en-US" sz="3600" b="1" dirty="0">
                <a:solidFill>
                  <a:srgbClr val="0070C0"/>
                </a:solidFill>
                <a:latin typeface="Arial" panose="020B0604020202020204" pitchFamily="34" charset="0"/>
                <a:cs typeface="Arial" panose="020B0604020202020204" pitchFamily="34" charset="0"/>
              </a:rPr>
              <a:t>996.66 </a:t>
            </a:r>
            <a:r>
              <a:rPr lang="en-US" sz="3600" b="1" dirty="0" err="1">
                <a:solidFill>
                  <a:srgbClr val="0070C0"/>
                </a:solidFill>
                <a:latin typeface="Arial" panose="020B0604020202020204" pitchFamily="34" charset="0"/>
                <a:cs typeface="Arial" panose="020B0604020202020204" pitchFamily="34" charset="0"/>
              </a:rPr>
              <a:t>qtls</a:t>
            </a:r>
            <a:r>
              <a:rPr lang="en-US" sz="3600" b="1" dirty="0">
                <a:solidFill>
                  <a:srgbClr val="0070C0"/>
                </a:solidFill>
                <a:latin typeface="Arial" panose="020B0604020202020204" pitchFamily="34" charset="0"/>
                <a:cs typeface="Arial" panose="020B0604020202020204" pitchFamily="34" charset="0"/>
              </a:rPr>
              <a:t> </a:t>
            </a:r>
            <a:r>
              <a:rPr lang="en-US" sz="3200" b="1" dirty="0">
                <a:solidFill>
                  <a:schemeClr val="accent1"/>
                </a:solidFill>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NTFPs traded during 2023-24</a:t>
            </a:r>
          </a:p>
          <a:p>
            <a:pPr>
              <a:spcAft>
                <a:spcPts val="50"/>
              </a:spcAft>
            </a:pPr>
            <a:r>
              <a:rPr lang="en-US" sz="3600" b="1" dirty="0">
                <a:solidFill>
                  <a:srgbClr val="0070C0"/>
                </a:solidFill>
                <a:latin typeface="Arial" panose="020B0604020202020204" pitchFamily="34" charset="0"/>
                <a:cs typeface="Arial" panose="020B0604020202020204" pitchFamily="34" charset="0"/>
              </a:rPr>
              <a:t>&gt;19 Species</a:t>
            </a:r>
            <a:r>
              <a:rPr lang="en-US" sz="3200" dirty="0">
                <a:solidFill>
                  <a:srgbClr val="0070C0"/>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Traded</a:t>
            </a:r>
          </a:p>
          <a:p>
            <a:pPr>
              <a:spcAft>
                <a:spcPts val="50"/>
              </a:spcAft>
            </a:pPr>
            <a:r>
              <a:rPr lang="en-US" sz="3600" b="1" dirty="0">
                <a:solidFill>
                  <a:srgbClr val="0070C0"/>
                </a:solidFill>
                <a:latin typeface="Arial" panose="020B0604020202020204" pitchFamily="34" charset="0"/>
                <a:cs typeface="Arial" panose="020B0604020202020204" pitchFamily="34" charset="0"/>
              </a:rPr>
              <a:t>Rs 4.56 Crores </a:t>
            </a:r>
            <a:r>
              <a:rPr lang="en-US" sz="36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Earned by Local Collectors</a:t>
            </a:r>
          </a:p>
          <a:p>
            <a:pPr>
              <a:spcAft>
                <a:spcPts val="50"/>
              </a:spcAft>
            </a:pPr>
            <a:r>
              <a:rPr lang="en-US" sz="3600" b="1" dirty="0">
                <a:solidFill>
                  <a:srgbClr val="0070C0"/>
                </a:solidFill>
                <a:latin typeface="Arial" panose="020B0604020202020204" pitchFamily="34" charset="0"/>
                <a:cs typeface="Arial" panose="020B0604020202020204" pitchFamily="34" charset="0"/>
              </a:rPr>
              <a:t>24,904/annum </a:t>
            </a:r>
            <a:r>
              <a:rPr lang="en-US" sz="3600" b="1"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Avg </a:t>
            </a:r>
            <a:r>
              <a:rPr lang="en-US" sz="3200" dirty="0">
                <a:latin typeface="Arial" panose="020B0604020202020204" pitchFamily="34" charset="0"/>
                <a:cs typeface="Arial" panose="020B0604020202020204" pitchFamily="34" charset="0"/>
              </a:rPr>
              <a:t>additional income earned by a family</a:t>
            </a:r>
          </a:p>
          <a:p>
            <a:pPr>
              <a:spcAft>
                <a:spcPts val="50"/>
              </a:spcAft>
            </a:pPr>
            <a:r>
              <a:rPr lang="en-US" sz="3600" b="1" dirty="0">
                <a:solidFill>
                  <a:srgbClr val="0070C0"/>
                </a:solidFill>
                <a:latin typeface="Arial" panose="020B0604020202020204" pitchFamily="34" charset="0"/>
                <a:cs typeface="Arial" panose="020B0604020202020204" pitchFamily="34" charset="0"/>
              </a:rPr>
              <a:t>15.91 lakhs  		</a:t>
            </a:r>
            <a:r>
              <a:rPr lang="en-US" sz="3200" dirty="0">
                <a:latin typeface="Arial" panose="020B0604020202020204" pitchFamily="34" charset="0"/>
                <a:cs typeface="Arial" panose="020B0604020202020204" pitchFamily="34" charset="0"/>
              </a:rPr>
              <a:t>Levy	Generated by BMCs at Panchayat level</a:t>
            </a:r>
          </a:p>
          <a:p>
            <a:pPr>
              <a:spcAft>
                <a:spcPts val="50"/>
              </a:spcAft>
            </a:pPr>
            <a:endParaRPr lang="en-US" sz="3200" dirty="0">
              <a:latin typeface="Arial" panose="020B0604020202020204" pitchFamily="34" charset="0"/>
              <a:cs typeface="Arial" panose="020B0604020202020204" pitchFamily="34" charset="0"/>
            </a:endParaRPr>
          </a:p>
          <a:p>
            <a:pPr marL="457200" indent="-457200">
              <a:spcAft>
                <a:spcPts val="50"/>
              </a:spcAft>
              <a:buFontTx/>
              <a:buChar char="-"/>
            </a:pPr>
            <a:endParaRPr lang="en-US" sz="3200" dirty="0">
              <a:latin typeface="Arial" panose="020B0604020202020204" pitchFamily="34" charset="0"/>
              <a:cs typeface="Arial" panose="020B0604020202020204" pitchFamily="34" charset="0"/>
            </a:endParaRPr>
          </a:p>
          <a:p>
            <a:pPr>
              <a:spcAft>
                <a:spcPts val="50"/>
              </a:spcAft>
            </a:pPr>
            <a:endParaRPr lang="en-US" sz="3200" dirty="0">
              <a:latin typeface="Arial" panose="020B0604020202020204" pitchFamily="34" charset="0"/>
              <a:cs typeface="Arial" panose="020B0604020202020204" pitchFamily="34" charset="0"/>
            </a:endParaRPr>
          </a:p>
          <a:p>
            <a:pPr>
              <a:spcAft>
                <a:spcPts val="50"/>
              </a:spcAft>
            </a:pPr>
            <a:endParaRPr lang="en-IN"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AACB22D-737B-6E1E-63EA-72156A1CBE2E}"/>
              </a:ext>
            </a:extLst>
          </p:cNvPr>
          <p:cNvSpPr txBox="1"/>
          <p:nvPr/>
        </p:nvSpPr>
        <p:spPr>
          <a:xfrm>
            <a:off x="250973" y="148831"/>
            <a:ext cx="11604710" cy="1077218"/>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latin typeface="Arial" panose="020B0604020202020204" pitchFamily="34" charset="0"/>
                <a:cs typeface="Arial" panose="020B0604020202020204" pitchFamily="34" charset="0"/>
              </a:rPr>
              <a:t>J&amp;K NTFP Policy 2022 </a:t>
            </a:r>
          </a:p>
          <a:p>
            <a:pPr algn="ctr"/>
            <a:r>
              <a:rPr lang="en-US" sz="3200" b="1" dirty="0">
                <a:latin typeface="Arial" panose="020B0604020202020204" pitchFamily="34" charset="0"/>
                <a:cs typeface="Arial" panose="020B0604020202020204" pitchFamily="34" charset="0"/>
              </a:rPr>
              <a:t>For sustainable management and livelihood enhancement</a:t>
            </a:r>
            <a:endParaRPr lang="en-IN"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280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0B244E9C-7489-D1C6-2EB9-79E3A7F27EAC}"/>
              </a:ext>
            </a:extLst>
          </p:cNvPr>
          <p:cNvSpPr txBox="1"/>
          <p:nvPr/>
        </p:nvSpPr>
        <p:spPr>
          <a:xfrm>
            <a:off x="307924" y="-46567"/>
            <a:ext cx="114183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Proxima Nova ExCn Bl" panose="02000506030000020004" pitchFamily="50" charset="0"/>
                <a:ea typeface="+mn-ea"/>
                <a:cs typeface="Times New Roman" panose="02020603050405020304" pitchFamily="18" charset="0"/>
              </a:rPr>
              <a:t>Fodder from Forests</a:t>
            </a:r>
          </a:p>
        </p:txBody>
      </p:sp>
      <p:grpSp>
        <p:nvGrpSpPr>
          <p:cNvPr id="6" name="Group 5">
            <a:extLst>
              <a:ext uri="{FF2B5EF4-FFF2-40B4-BE49-F238E27FC236}">
                <a16:creationId xmlns:a16="http://schemas.microsoft.com/office/drawing/2014/main" id="{B1ACF423-8A2F-8041-773D-458084CCD687}"/>
              </a:ext>
            </a:extLst>
          </p:cNvPr>
          <p:cNvGrpSpPr/>
          <p:nvPr/>
        </p:nvGrpSpPr>
        <p:grpSpPr>
          <a:xfrm>
            <a:off x="134754" y="784430"/>
            <a:ext cx="12192000" cy="5081575"/>
            <a:chOff x="0" y="1712945"/>
            <a:chExt cx="9474433" cy="3276621"/>
          </a:xfrm>
        </p:grpSpPr>
        <p:pic>
          <p:nvPicPr>
            <p:cNvPr id="3" name="Picture 4" descr="C:\Users\hp\Downloads\IMG_20170720_111848.jpg">
              <a:extLst>
                <a:ext uri="{FF2B5EF4-FFF2-40B4-BE49-F238E27FC236}">
                  <a16:creationId xmlns:a16="http://schemas.microsoft.com/office/drawing/2014/main" id="{DF0DF426-851A-8AE0-D6E7-2A101A49BFC9}"/>
                </a:ext>
              </a:extLst>
            </p:cNvPr>
            <p:cNvPicPr>
              <a:picLocks noChangeAspect="1" noChangeArrowheads="1"/>
            </p:cNvPicPr>
            <p:nvPr/>
          </p:nvPicPr>
          <p:blipFill>
            <a:blip r:embed="rId4" cstate="print">
              <a:lum contrast="40000"/>
            </a:blip>
            <a:srcRect b="16824"/>
            <a:stretch>
              <a:fillRect/>
            </a:stretch>
          </p:blipFill>
          <p:spPr bwMode="auto">
            <a:xfrm>
              <a:off x="3353067" y="1712945"/>
              <a:ext cx="3080615" cy="3276621"/>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 name="Picture 5" descr="C:\Users\hp\Downloads\IMG-20230601-WA0012.jpg">
              <a:extLst>
                <a:ext uri="{FF2B5EF4-FFF2-40B4-BE49-F238E27FC236}">
                  <a16:creationId xmlns:a16="http://schemas.microsoft.com/office/drawing/2014/main" id="{002758E4-210E-B4EB-9308-05E43795944F}"/>
                </a:ext>
              </a:extLst>
            </p:cNvPr>
            <p:cNvPicPr>
              <a:picLocks noChangeAspect="1" noChangeArrowheads="1"/>
            </p:cNvPicPr>
            <p:nvPr/>
          </p:nvPicPr>
          <p:blipFill>
            <a:blip r:embed="rId5"/>
            <a:srcRect/>
            <a:stretch>
              <a:fillRect/>
            </a:stretch>
          </p:blipFill>
          <p:spPr bwMode="auto">
            <a:xfrm>
              <a:off x="6514160" y="1712945"/>
              <a:ext cx="2960273" cy="327258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2">
              <a:extLst>
                <a:ext uri="{FF2B5EF4-FFF2-40B4-BE49-F238E27FC236}">
                  <a16:creationId xmlns:a16="http://schemas.microsoft.com/office/drawing/2014/main" id="{D8F0BA76-252A-8D6F-AEE0-68639EA3FA9B}"/>
                </a:ext>
              </a:extLst>
            </p:cNvPr>
            <p:cNvPicPr>
              <a:picLocks noChangeAspect="1" noChangeArrowheads="1"/>
            </p:cNvPicPr>
            <p:nvPr/>
          </p:nvPicPr>
          <p:blipFill>
            <a:blip r:embed="rId6"/>
            <a:srcRect/>
            <a:stretch>
              <a:fillRect/>
            </a:stretch>
          </p:blipFill>
          <p:spPr bwMode="auto">
            <a:xfrm>
              <a:off x="0" y="1712945"/>
              <a:ext cx="3272589" cy="3272589"/>
            </a:xfrm>
            <a:prstGeom prst="rect">
              <a:avLst/>
            </a:prstGeom>
            <a:ln w="38100" cap="sq">
              <a:noFill/>
              <a:prstDash val="solid"/>
              <a:miter lim="800000"/>
            </a:ln>
            <a:effectLst>
              <a:outerShdw blurRad="50800" dist="38100" dir="2700000" algn="tl" rotWithShape="0">
                <a:srgbClr val="000000">
                  <a:alpha val="43000"/>
                </a:srgbClr>
              </a:outerShdw>
            </a:effectLst>
          </p:spPr>
        </p:pic>
      </p:grpSp>
      <p:sp>
        <p:nvSpPr>
          <p:cNvPr id="2" name="TextBox 1">
            <a:extLst>
              <a:ext uri="{FF2B5EF4-FFF2-40B4-BE49-F238E27FC236}">
                <a16:creationId xmlns:a16="http://schemas.microsoft.com/office/drawing/2014/main" id="{24F5113A-6339-3768-86DF-3318DDE2A2FD}"/>
              </a:ext>
            </a:extLst>
          </p:cNvPr>
          <p:cNvSpPr txBox="1"/>
          <p:nvPr/>
        </p:nvSpPr>
        <p:spPr>
          <a:xfrm>
            <a:off x="539015" y="6160168"/>
            <a:ext cx="10924673"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Enhanced focus on Fodder Production.</a:t>
            </a:r>
          </a:p>
          <a:p>
            <a:r>
              <a:rPr lang="en-US" b="1" dirty="0">
                <a:latin typeface="Arial" panose="020B0604020202020204" pitchFamily="34" charset="0"/>
                <a:cs typeface="Arial" panose="020B0604020202020204" pitchFamily="34" charset="0"/>
              </a:rPr>
              <a:t>Linkages with HADP </a:t>
            </a:r>
            <a:r>
              <a:rPr lang="en-US" b="1" dirty="0" err="1">
                <a:latin typeface="Arial" panose="020B0604020202020204" pitchFamily="34" charset="0"/>
                <a:cs typeface="Arial" panose="020B0604020202020204" pitchFamily="34" charset="0"/>
              </a:rPr>
              <a:t>Progrmme</a:t>
            </a:r>
            <a:r>
              <a:rPr lang="en-US" b="1" dirty="0">
                <a:latin typeface="Arial" panose="020B0604020202020204" pitchFamily="34" charset="0"/>
                <a:cs typeface="Arial" panose="020B0604020202020204" pitchFamily="34" charset="0"/>
              </a:rPr>
              <a:t>.</a:t>
            </a:r>
            <a:endParaRPr lang="en-IN"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310943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B1515325-F16B-AC8E-E2C3-EDB768FC80CC}"/>
              </a:ext>
            </a:extLst>
          </p:cNvPr>
          <p:cNvSpPr/>
          <p:nvPr/>
        </p:nvSpPr>
        <p:spPr>
          <a:xfrm>
            <a:off x="748496" y="2280213"/>
            <a:ext cx="10695008" cy="457778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CC74B0CD-A87B-062C-ED60-0A38CE390FFA}"/>
              </a:ext>
            </a:extLst>
          </p:cNvPr>
          <p:cNvSpPr txBox="1"/>
          <p:nvPr/>
        </p:nvSpPr>
        <p:spPr>
          <a:xfrm>
            <a:off x="2258993" y="199712"/>
            <a:ext cx="767401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C00"/>
                </a:solidFill>
                <a:effectLst/>
                <a:uLnTx/>
                <a:uFillTx/>
                <a:latin typeface="Proxima Nova ExCn Bl" panose="02000506030000020004" pitchFamily="50" charset="0"/>
                <a:ea typeface="+mn-ea"/>
                <a:cs typeface="Times New Roman" panose="02020603050405020304" pitchFamily="18" charset="0"/>
              </a:rPr>
              <a:t>Important Key Initiatives by </a:t>
            </a:r>
            <a:br>
              <a:rPr kumimoji="0" lang="en-US" sz="4400" b="0" i="0" u="none" strike="noStrike" kern="1200" cap="none" spc="0" normalizeH="0" baseline="0" noProof="0" dirty="0">
                <a:ln>
                  <a:noFill/>
                </a:ln>
                <a:solidFill>
                  <a:srgbClr val="006C00"/>
                </a:solidFill>
                <a:effectLst/>
                <a:uLnTx/>
                <a:uFillTx/>
                <a:latin typeface="Proxima Nova ExCn Bl" panose="02000506030000020004" pitchFamily="50" charset="0"/>
                <a:ea typeface="+mn-ea"/>
                <a:cs typeface="Times New Roman" panose="02020603050405020304" pitchFamily="18" charset="0"/>
              </a:rPr>
            </a:br>
            <a:r>
              <a:rPr kumimoji="0" lang="en-US" sz="4400" b="0" i="0" u="none" strike="noStrike" kern="1200" cap="none" spc="0" normalizeH="0" baseline="0" noProof="0" dirty="0">
                <a:ln>
                  <a:noFill/>
                </a:ln>
                <a:solidFill>
                  <a:srgbClr val="006C00"/>
                </a:solidFill>
                <a:effectLst/>
                <a:uLnTx/>
                <a:uFillTx/>
                <a:latin typeface="Proxima Nova ExCn Bl" panose="02000506030000020004" pitchFamily="50" charset="0"/>
                <a:ea typeface="+mn-ea"/>
                <a:cs typeface="Times New Roman" panose="02020603050405020304" pitchFamily="18" charset="0"/>
              </a:rPr>
              <a:t>J&amp;K Forest Department</a:t>
            </a:r>
          </a:p>
        </p:txBody>
      </p:sp>
      <p:sp>
        <p:nvSpPr>
          <p:cNvPr id="11" name="TextBox 10">
            <a:extLst>
              <a:ext uri="{FF2B5EF4-FFF2-40B4-BE49-F238E27FC236}">
                <a16:creationId xmlns:a16="http://schemas.microsoft.com/office/drawing/2014/main" id="{32C35D4E-9C80-EA19-6A4A-C594C25D67CE}"/>
              </a:ext>
            </a:extLst>
          </p:cNvPr>
          <p:cNvSpPr txBox="1"/>
          <p:nvPr/>
        </p:nvSpPr>
        <p:spPr>
          <a:xfrm>
            <a:off x="2597909" y="1805533"/>
            <a:ext cx="7335099" cy="707886"/>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000" b="1" i="1" u="none" strike="noStrike" kern="1200" cap="none" spc="0" normalizeH="0" baseline="0" noProof="0" dirty="0">
                <a:ln>
                  <a:noFill/>
                </a:ln>
                <a:solidFill>
                  <a:srgbClr val="006C00"/>
                </a:solidFill>
                <a:effectLst/>
                <a:uLnTx/>
                <a:uFillTx/>
                <a:latin typeface="Proxima Nova Alt Rg" panose="02000506030000020004" pitchFamily="50" charset="0"/>
                <a:ea typeface="+mn-ea"/>
                <a:cs typeface="Times New Roman" panose="02020603050405020304" pitchFamily="18" charset="0"/>
              </a:rPr>
              <a:t>Van Se Jal, Jal Se Jeevan</a:t>
            </a:r>
            <a:endParaRPr kumimoji="0" lang="en-US" sz="4000" b="1" i="1" u="none" strike="noStrike" kern="1200" cap="none" spc="0" normalizeH="0" baseline="0" noProof="0" dirty="0">
              <a:ln>
                <a:noFill/>
              </a:ln>
              <a:solidFill>
                <a:srgbClr val="006C00"/>
              </a:solidFill>
              <a:effectLst/>
              <a:uLnTx/>
              <a:uFillTx/>
              <a:latin typeface="Proxima Nova Alt Rg" panose="02000506030000020004" pitchFamily="50"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E6F3E67-1BDA-D0D3-8DAB-721A1D09E8F1}"/>
              </a:ext>
            </a:extLst>
          </p:cNvPr>
          <p:cNvSpPr txBox="1"/>
          <p:nvPr/>
        </p:nvSpPr>
        <p:spPr>
          <a:xfrm>
            <a:off x="1446836" y="2746624"/>
            <a:ext cx="9815331" cy="3508653"/>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2400"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To Promote Soil and Water Conservation and Rain Water Harvesting in Forest and Non Forest Areas</a:t>
            </a:r>
          </a:p>
          <a:p>
            <a:pPr marL="571500" marR="0" lvl="0"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2400"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Construction / </a:t>
            </a:r>
            <a:r>
              <a:rPr kumimoji="0" lang="en-US" sz="2400" i="0" u="none" strike="noStrike" kern="1200" cap="none" spc="0" normalizeH="0" baseline="0" noProof="0" dirty="0" err="1">
                <a:ln>
                  <a:noFill/>
                </a:ln>
                <a:effectLst/>
                <a:uLnTx/>
                <a:uFillTx/>
                <a:latin typeface="Proxima Nova Alt Rg" panose="02000506030000020004" pitchFamily="50" charset="0"/>
                <a:ea typeface="+mn-ea"/>
                <a:cs typeface="Times New Roman" pitchFamily="18" charset="0"/>
              </a:rPr>
              <a:t>Revjuvenation</a:t>
            </a:r>
            <a:r>
              <a:rPr kumimoji="0" lang="en-US" sz="2400"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 of Ponds, traditional Waterbodies, Check dams is being taken up.</a:t>
            </a:r>
          </a:p>
          <a:p>
            <a:pPr marL="571500" marR="0" lvl="0"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2400"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Trench planting and percolation trenches in sloppy areas to enhance ground water recharge.</a:t>
            </a:r>
          </a:p>
          <a:p>
            <a:pPr marL="571500" marR="0" lvl="0" indent="-571500" algn="l" defTabSz="914400" rtl="0" eaLnBrk="1" fontAlgn="auto" latinLnBrk="0" hangingPunct="1">
              <a:lnSpc>
                <a:spcPct val="100000"/>
              </a:lnSpc>
              <a:spcBef>
                <a:spcPts val="1200"/>
              </a:spcBef>
              <a:spcAft>
                <a:spcPts val="0"/>
              </a:spcAft>
              <a:buClrTx/>
              <a:buSzTx/>
              <a:buFont typeface="Wingdings" pitchFamily="2" charset="2"/>
              <a:buChar char="Ø"/>
              <a:tabLst/>
              <a:defRPr/>
            </a:pPr>
            <a:r>
              <a:rPr kumimoji="0" lang="en-US" sz="2400"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The water harvesting bodies improve ground water level, promote regeneration of Forests and enhance </a:t>
            </a:r>
            <a:r>
              <a:rPr lang="en-US" sz="2400" dirty="0">
                <a:latin typeface="Proxima Nova Alt Rg" panose="02000506030000020004" pitchFamily="50" charset="0"/>
                <a:cs typeface="Times New Roman" pitchFamily="18" charset="0"/>
              </a:rPr>
              <a:t>ecosystem</a:t>
            </a:r>
            <a:r>
              <a:rPr kumimoji="0" lang="en-US" sz="2400" i="0" u="none" strike="noStrike" kern="1200" cap="none" spc="0" normalizeH="0" baseline="0" noProof="0" dirty="0">
                <a:ln>
                  <a:noFill/>
                </a:ln>
                <a:effectLst/>
                <a:uLnTx/>
                <a:uFillTx/>
                <a:latin typeface="Proxima Nova Alt Rg" panose="02000506030000020004" pitchFamily="50" charset="0"/>
                <a:ea typeface="+mn-ea"/>
                <a:cs typeface="Times New Roman" pitchFamily="18" charset="0"/>
              </a:rPr>
              <a:t> productivity.</a:t>
            </a:r>
          </a:p>
        </p:txBody>
      </p:sp>
    </p:spTree>
    <p:extLst>
      <p:ext uri="{BB962C8B-B14F-4D97-AF65-F5344CB8AC3E}">
        <p14:creationId xmlns:p14="http://schemas.microsoft.com/office/powerpoint/2010/main" val="87771614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42BD318-C0DA-3560-E006-F0FA8C736A5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4000"/>
                    </a14:imgEffect>
                    <a14:imgEffect>
                      <a14:saturation sat="112000"/>
                    </a14:imgEffect>
                    <a14:imgEffect>
                      <a14:brightnessContrast bright="18000" contrast="11000"/>
                    </a14:imgEffect>
                  </a14:imgLayer>
                </a14:imgProps>
              </a:ext>
            </a:extLst>
          </a:blip>
          <a:srcRect t="12754"/>
          <a:stretch/>
        </p:blipFill>
        <p:spPr bwMode="auto">
          <a:xfrm>
            <a:off x="6237243" y="443459"/>
            <a:ext cx="5953620" cy="3131696"/>
          </a:xfrm>
          <a:prstGeom prst="rect">
            <a:avLst/>
          </a:prstGeom>
          <a:noFill/>
          <a:ln w="19050">
            <a:noFill/>
            <a:miter lim="800000"/>
            <a:headEnd/>
            <a:tailEnd/>
          </a:ln>
          <a:effectLst/>
        </p:spPr>
      </p:pic>
      <p:pic>
        <p:nvPicPr>
          <p:cNvPr id="14" name="Picture 2">
            <a:extLst>
              <a:ext uri="{FF2B5EF4-FFF2-40B4-BE49-F238E27FC236}">
                <a16:creationId xmlns:a16="http://schemas.microsoft.com/office/drawing/2014/main" id="{B97F291A-F856-5128-67A3-AAB2B6A46E7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108000"/>
                    </a14:imgEffect>
                    <a14:imgEffect>
                      <a14:brightnessContrast bright="5000"/>
                    </a14:imgEffect>
                  </a14:imgLayer>
                </a14:imgProps>
              </a:ext>
            </a:extLst>
          </a:blip>
          <a:srcRect t="8779"/>
          <a:stretch/>
        </p:blipFill>
        <p:spPr bwMode="auto">
          <a:xfrm>
            <a:off x="6214467" y="3775743"/>
            <a:ext cx="5999544" cy="2794254"/>
          </a:xfrm>
          <a:prstGeom prst="rect">
            <a:avLst/>
          </a:prstGeom>
          <a:noFill/>
          <a:ln w="19050">
            <a:noFill/>
            <a:miter lim="800000"/>
            <a:headEnd/>
            <a:tailEnd/>
          </a:ln>
          <a:effectLst/>
        </p:spPr>
      </p:pic>
      <p:pic>
        <p:nvPicPr>
          <p:cNvPr id="17" name="Picture 2">
            <a:extLst>
              <a:ext uri="{FF2B5EF4-FFF2-40B4-BE49-F238E27FC236}">
                <a16:creationId xmlns:a16="http://schemas.microsoft.com/office/drawing/2014/main" id="{D1D108B3-84B4-B099-0FCA-BE1D82DE65D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111000"/>
                    </a14:imgEffect>
                    <a14:imgEffect>
                      <a14:brightnessContrast bright="13000"/>
                    </a14:imgEffect>
                  </a14:imgLayer>
                </a14:imgProps>
              </a:ext>
            </a:extLst>
          </a:blip>
          <a:srcRect t="8551"/>
          <a:stretch/>
        </p:blipFill>
        <p:spPr bwMode="auto">
          <a:xfrm>
            <a:off x="10436" y="3775743"/>
            <a:ext cx="6096000" cy="2794254"/>
          </a:xfrm>
          <a:prstGeom prst="rect">
            <a:avLst/>
          </a:prstGeom>
          <a:noFill/>
          <a:ln w="19050">
            <a:noFill/>
            <a:miter lim="800000"/>
            <a:headEnd/>
            <a:tailEnd/>
          </a:ln>
          <a:effectLst/>
        </p:spPr>
      </p:pic>
      <p:pic>
        <p:nvPicPr>
          <p:cNvPr id="11" name="Picture 2">
            <a:extLst>
              <a:ext uri="{FF2B5EF4-FFF2-40B4-BE49-F238E27FC236}">
                <a16:creationId xmlns:a16="http://schemas.microsoft.com/office/drawing/2014/main" id="{DA3C08AD-B971-4892-2339-A1FB6E74D046}"/>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6000"/>
                    </a14:imgEffect>
                    <a14:imgEffect>
                      <a14:saturation sat="115000"/>
                    </a14:imgEffect>
                    <a14:imgEffect>
                      <a14:brightnessContrast bright="9000" contrast="2000"/>
                    </a14:imgEffect>
                  </a14:imgLayer>
                </a14:imgProps>
              </a:ext>
            </a:extLst>
          </a:blip>
          <a:srcRect t="12754"/>
          <a:stretch/>
        </p:blipFill>
        <p:spPr bwMode="auto">
          <a:xfrm>
            <a:off x="21245" y="443459"/>
            <a:ext cx="6074755" cy="3131697"/>
          </a:xfrm>
          <a:prstGeom prst="rect">
            <a:avLst/>
          </a:prstGeom>
          <a:ln w="19050">
            <a:noFill/>
            <a:headEnd/>
            <a:tailEnd/>
          </a:ln>
        </p:spPr>
        <p:style>
          <a:lnRef idx="2">
            <a:schemeClr val="accent5"/>
          </a:lnRef>
          <a:fillRef idx="1">
            <a:schemeClr val="lt1"/>
          </a:fillRef>
          <a:effectRef idx="0">
            <a:schemeClr val="accent5"/>
          </a:effectRef>
          <a:fontRef idx="minor">
            <a:schemeClr val="dk1"/>
          </a:fontRef>
        </p:style>
      </p:pic>
      <p:sp>
        <p:nvSpPr>
          <p:cNvPr id="19" name="Rectangle 18">
            <a:extLst>
              <a:ext uri="{FF2B5EF4-FFF2-40B4-BE49-F238E27FC236}">
                <a16:creationId xmlns:a16="http://schemas.microsoft.com/office/drawing/2014/main" id="{6172D31B-73AD-6C74-478A-34E42B796948}"/>
              </a:ext>
            </a:extLst>
          </p:cNvPr>
          <p:cNvSpPr/>
          <p:nvPr/>
        </p:nvSpPr>
        <p:spPr>
          <a:xfrm>
            <a:off x="6214467" y="5602757"/>
            <a:ext cx="5976395" cy="958667"/>
          </a:xfrm>
          <a:prstGeom prst="rect">
            <a:avLst/>
          </a:prstGeom>
          <a:solidFill>
            <a:srgbClr val="006C00">
              <a:alpha val="5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6678DB91-F570-6C66-68A5-40997C2CF272}"/>
              </a:ext>
            </a:extLst>
          </p:cNvPr>
          <p:cNvSpPr/>
          <p:nvPr/>
        </p:nvSpPr>
        <p:spPr>
          <a:xfrm>
            <a:off x="10436" y="5602757"/>
            <a:ext cx="6085190" cy="958667"/>
          </a:xfrm>
          <a:prstGeom prst="rect">
            <a:avLst/>
          </a:prstGeom>
          <a:solidFill>
            <a:srgbClr val="006C00">
              <a:alpha val="5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1D745273-12B4-285C-B9E1-D839CCA98331}"/>
              </a:ext>
            </a:extLst>
          </p:cNvPr>
          <p:cNvSpPr/>
          <p:nvPr/>
        </p:nvSpPr>
        <p:spPr>
          <a:xfrm>
            <a:off x="6237616" y="2616489"/>
            <a:ext cx="5976395" cy="958667"/>
          </a:xfrm>
          <a:prstGeom prst="rect">
            <a:avLst/>
          </a:prstGeom>
          <a:solidFill>
            <a:srgbClr val="006C00">
              <a:alpha val="5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E012CE3E-FF02-4BE3-3856-1143E754B851}"/>
              </a:ext>
            </a:extLst>
          </p:cNvPr>
          <p:cNvSpPr/>
          <p:nvPr/>
        </p:nvSpPr>
        <p:spPr>
          <a:xfrm>
            <a:off x="10436" y="2616489"/>
            <a:ext cx="6085190" cy="958667"/>
          </a:xfrm>
          <a:prstGeom prst="rect">
            <a:avLst/>
          </a:prstGeom>
          <a:solidFill>
            <a:srgbClr val="006C00">
              <a:alpha val="5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1139ACE3-B339-DD8A-58B2-990FA42147BB}"/>
              </a:ext>
            </a:extLst>
          </p:cNvPr>
          <p:cNvSpPr txBox="1"/>
          <p:nvPr/>
        </p:nvSpPr>
        <p:spPr>
          <a:xfrm>
            <a:off x="7220353" y="2817077"/>
            <a:ext cx="41615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Sochlipathri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a:t>
            </a:r>
            <a:r>
              <a:rPr kumimoji="0" lang="en-US" sz="1800" b="1" i="0" u="none" strike="noStrike" kern="1200" cap="none" spc="-5" normalizeH="0" baseline="0" noProof="0" dirty="0" err="1">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Gurwaith</a:t>
            </a:r>
            <a:r>
              <a:rPr kumimoji="0" lang="en-US" sz="1800" b="1"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 Forest Block)</a:t>
            </a:r>
          </a:p>
        </p:txBody>
      </p:sp>
      <p:sp>
        <p:nvSpPr>
          <p:cNvPr id="7" name="TextBox 6">
            <a:extLst>
              <a:ext uri="{FF2B5EF4-FFF2-40B4-BE49-F238E27FC236}">
                <a16:creationId xmlns:a16="http://schemas.microsoft.com/office/drawing/2014/main" id="{4A3228D2-F1BD-3C06-7AE8-C16CDC3E3BD1}"/>
              </a:ext>
            </a:extLst>
          </p:cNvPr>
          <p:cNvSpPr txBox="1"/>
          <p:nvPr/>
        </p:nvSpPr>
        <p:spPr>
          <a:xfrm>
            <a:off x="549747" y="2817077"/>
            <a:ext cx="47850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Yousmarg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a:t>
            </a:r>
            <a:r>
              <a:rPr kumimoji="0" lang="en-US" sz="1800" b="1" i="0" u="none" strike="noStrike" kern="1200" cap="none" spc="-5" normalizeH="0" baseline="0" noProof="0" dirty="0" err="1">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Kanidajan</a:t>
            </a:r>
            <a:r>
              <a:rPr kumimoji="0" lang="en-US" sz="1800" b="1"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 Forest Block)</a:t>
            </a:r>
          </a:p>
        </p:txBody>
      </p:sp>
      <p:sp>
        <p:nvSpPr>
          <p:cNvPr id="8" name="TextBox 7">
            <a:extLst>
              <a:ext uri="{FF2B5EF4-FFF2-40B4-BE49-F238E27FC236}">
                <a16:creationId xmlns:a16="http://schemas.microsoft.com/office/drawing/2014/main" id="{665371C0-B487-C2C6-6DC7-65C7498ABDF8}"/>
              </a:ext>
            </a:extLst>
          </p:cNvPr>
          <p:cNvSpPr txBox="1"/>
          <p:nvPr/>
        </p:nvSpPr>
        <p:spPr>
          <a:xfrm>
            <a:off x="7285808" y="5738834"/>
            <a:ext cx="4030665" cy="646331"/>
          </a:xfrm>
          <a:prstGeom prst="rect">
            <a:avLst/>
          </a:prstGeom>
          <a:noFill/>
        </p:spPr>
        <p:txBody>
          <a:bodyPr wrap="square" rtlCol="0">
            <a:spAutoFit/>
          </a:bodyPr>
          <a:lstStyle>
            <a:defPPr>
              <a:defRPr lang="en-US"/>
            </a:defPPr>
            <a:lvl1pPr algn="ctr">
              <a:defRPr spc="-5">
                <a:solidFill>
                  <a:srgbClr val="860000"/>
                </a:solidFill>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Sochlipathri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a:t>
            </a:r>
            <a:r>
              <a:rPr kumimoji="0" lang="en-US" sz="1800" b="1" i="0" u="none" strike="noStrike" kern="1200" cap="none" spc="-5" normalizeH="0" baseline="0" noProof="0" dirty="0" err="1">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Raiyar</a:t>
            </a:r>
            <a:r>
              <a:rPr kumimoji="0" lang="en-US" sz="1800" b="1"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 Forest Block)</a:t>
            </a:r>
          </a:p>
        </p:txBody>
      </p:sp>
      <p:sp>
        <p:nvSpPr>
          <p:cNvPr id="9" name="TextBox 8">
            <a:extLst>
              <a:ext uri="{FF2B5EF4-FFF2-40B4-BE49-F238E27FC236}">
                <a16:creationId xmlns:a16="http://schemas.microsoft.com/office/drawing/2014/main" id="{34C308AE-FD7B-0095-5D8E-F6D24C01DA72}"/>
              </a:ext>
            </a:extLst>
          </p:cNvPr>
          <p:cNvSpPr txBox="1"/>
          <p:nvPr/>
        </p:nvSpPr>
        <p:spPr>
          <a:xfrm>
            <a:off x="896399" y="5735382"/>
            <a:ext cx="4296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Khankabal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Proxima Nova Alt Rg" panose="02000506030000020004" pitchFamily="50" charset="0"/>
                <a:ea typeface="+mn-ea"/>
                <a:cs typeface="Times New Roman" panose="02020603050405020304" pitchFamily="18" charset="0"/>
              </a:rPr>
              <a:t>(Yousmarg Forest Block)</a:t>
            </a:r>
          </a:p>
        </p:txBody>
      </p:sp>
    </p:spTree>
    <p:extLst>
      <p:ext uri="{BB962C8B-B14F-4D97-AF65-F5344CB8AC3E}">
        <p14:creationId xmlns:p14="http://schemas.microsoft.com/office/powerpoint/2010/main" val="4103090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6"/>
          <p:cNvSpPr txBox="1"/>
          <p:nvPr/>
        </p:nvSpPr>
        <p:spPr>
          <a:xfrm>
            <a:off x="0" y="101065"/>
            <a:ext cx="12192000" cy="583565"/>
          </a:xfrm>
          <a:prstGeom prst="rect">
            <a:avLst/>
          </a:prstGeom>
          <a:solidFill>
            <a:schemeClr val="accent6"/>
          </a:solidFill>
        </p:spPr>
        <p:txBody>
          <a:bodyPr wrap="square" rtlCol="0">
            <a:spAutoFit/>
          </a:bodyPr>
          <a:lstStyle/>
          <a:p>
            <a:r>
              <a:rPr lang="en-US" altLang="en-US" sz="3200" b="1" dirty="0">
                <a:latin typeface="Arial" panose="020B0604020202020204" pitchFamily="34" charset="0"/>
                <a:cs typeface="Arial" panose="020B0604020202020204" pitchFamily="34" charset="0"/>
              </a:rPr>
              <a:t>	</a:t>
            </a:r>
            <a:r>
              <a:rPr lang="en-IN" altLang="en-US" sz="3200" b="1" dirty="0">
                <a:latin typeface="Arial" panose="020B0604020202020204" pitchFamily="34" charset="0"/>
                <a:cs typeface="Arial" panose="020B0604020202020204" pitchFamily="34" charset="0"/>
              </a:rPr>
              <a:t>Together We can make a difference</a:t>
            </a:r>
          </a:p>
        </p:txBody>
      </p:sp>
      <p:graphicFrame>
        <p:nvGraphicFramePr>
          <p:cNvPr id="19" name="Diagram 18">
            <a:extLst>
              <a:ext uri="{FF2B5EF4-FFF2-40B4-BE49-F238E27FC236}">
                <a16:creationId xmlns:a16="http://schemas.microsoft.com/office/drawing/2014/main" id="{B750594C-742A-A217-7ACA-9F78A92FFDEF}"/>
              </a:ext>
            </a:extLst>
          </p:cNvPr>
          <p:cNvGraphicFramePr/>
          <p:nvPr>
            <p:extLst>
              <p:ext uri="{D42A27DB-BD31-4B8C-83A1-F6EECF244321}">
                <p14:modId xmlns:p14="http://schemas.microsoft.com/office/powerpoint/2010/main" val="658429071"/>
              </p:ext>
            </p:extLst>
          </p:nvPr>
        </p:nvGraphicFramePr>
        <p:xfrm>
          <a:off x="1606349" y="747196"/>
          <a:ext cx="9058443" cy="5826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0A75E-F683-B902-F1DF-A26D917127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759C8DD-D815-0042-F0E2-AB7B43243ABC}"/>
              </a:ext>
            </a:extLst>
          </p:cNvPr>
          <p:cNvSpPr txBox="1"/>
          <p:nvPr/>
        </p:nvSpPr>
        <p:spPr>
          <a:xfrm>
            <a:off x="9144000" y="2550696"/>
            <a:ext cx="3048000" cy="707886"/>
          </a:xfrm>
          <a:prstGeom prst="rect">
            <a:avLst/>
          </a:prstGeom>
          <a:solidFill>
            <a:schemeClr val="accent6"/>
          </a:solidFill>
        </p:spPr>
        <p:txBody>
          <a:bodyPr wrap="square" rtlCol="0">
            <a:spAutoFit/>
          </a:bodyPr>
          <a:lstStyle/>
          <a:p>
            <a:r>
              <a:rPr lang="en-US" sz="4000" b="1" dirty="0">
                <a:latin typeface="Arial" panose="020B0604020202020204" pitchFamily="34" charset="0"/>
                <a:cs typeface="Arial" panose="020B0604020202020204" pitchFamily="34" charset="0"/>
              </a:rPr>
              <a:t>  THANKS</a:t>
            </a:r>
            <a:endParaRPr lang="en-IN" sz="4000" b="1"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BDB8D-B0D9-3196-AEA4-7E8AB2024ACF}"/>
              </a:ext>
            </a:extLst>
          </p:cNvPr>
          <p:cNvSpPr>
            <a:spLocks noGrp="1"/>
          </p:cNvSpPr>
          <p:nvPr>
            <p:ph idx="1"/>
          </p:nvPr>
        </p:nvSpPr>
        <p:spPr>
          <a:xfrm>
            <a:off x="0" y="920675"/>
            <a:ext cx="8200724" cy="5540281"/>
          </a:xfrm>
          <a:noFill/>
        </p:spPr>
        <p:txBody>
          <a:bodyPr>
            <a:noAutofit/>
          </a:bodyPr>
          <a:lstStyle/>
          <a:p>
            <a:pPr algn="just"/>
            <a:endParaRPr lang="en-US" sz="2000" dirty="0">
              <a:highlight>
                <a:srgbClr val="C0C0C0"/>
              </a:highlight>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Pastoralism in the Himalayas is based on transhumant practices and involves cyclical movements from lowlands to highlands to take advantage of seasonally available pastures at different elevation in the Himalayas.</a:t>
            </a:r>
          </a:p>
          <a:p>
            <a:pPr marL="0" indent="0" algn="just">
              <a:buNone/>
            </a:pPr>
            <a:endParaRPr lang="en-US" sz="2000" dirty="0">
              <a:latin typeface="Arial" panose="020B0604020202020204" pitchFamily="34" charset="0"/>
              <a:cs typeface="Arial" panose="020B0604020202020204" pitchFamily="34" charset="0"/>
            </a:endParaRPr>
          </a:p>
          <a:p>
            <a:pPr algn="just">
              <a:lnSpc>
                <a:spcPct val="100000"/>
              </a:lnSpc>
            </a:pPr>
            <a:r>
              <a:rPr lang="en-US" sz="2000" dirty="0">
                <a:latin typeface="Arial" panose="020B0604020202020204" pitchFamily="34" charset="0"/>
                <a:cs typeface="Arial" panose="020B0604020202020204" pitchFamily="34" charset="0"/>
              </a:rPr>
              <a:t>Migratory pastoralism is common throughout the Himalayas. All of these herders continue a long-standing tradition of migrating up to the alpine pastures of the high Himalayas for the summer and descending to the low-lying Himalayan foothills in the winter.</a:t>
            </a:r>
          </a:p>
          <a:p>
            <a:pPr algn="just">
              <a:lnSpc>
                <a:spcPct val="100000"/>
              </a:lnSpc>
            </a:pPr>
            <a:endParaRPr lang="en-US" sz="2000" dirty="0">
              <a:latin typeface="Arial" panose="020B0604020202020204" pitchFamily="34" charset="0"/>
              <a:cs typeface="Arial" panose="020B0604020202020204" pitchFamily="34" charset="0"/>
            </a:endParaRPr>
          </a:p>
          <a:p>
            <a:pPr algn="just">
              <a:lnSpc>
                <a:spcPct val="100000"/>
              </a:lnSpc>
            </a:pPr>
            <a:r>
              <a:rPr lang="en-US" sz="2000" dirty="0">
                <a:latin typeface="Arial" panose="020B0604020202020204" pitchFamily="34" charset="0"/>
                <a:cs typeface="Arial" panose="020B0604020202020204" pitchFamily="34" charset="0"/>
              </a:rPr>
              <a:t>Some pastoralists in the Himalayas are agro-pastoralists and besides rearing animals they also cultivate land, although the major portion of their household income is drawn from pastoral activities.</a:t>
            </a:r>
            <a:endParaRPr lang="en-IN" sz="20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3915613-F029-541A-3AC0-967A9A386D59}"/>
              </a:ext>
            </a:extLst>
          </p:cNvPr>
          <p:cNvSpPr>
            <a:spLocks noGrp="1"/>
          </p:cNvSpPr>
          <p:nvPr>
            <p:ph type="title"/>
          </p:nvPr>
        </p:nvSpPr>
        <p:spPr>
          <a:xfrm>
            <a:off x="0" y="24276"/>
            <a:ext cx="12192000" cy="711116"/>
          </a:xfrm>
          <a:solidFill>
            <a:schemeClr val="accent6"/>
          </a:solidFill>
        </p:spPr>
        <p:txBody>
          <a:bodyPr>
            <a:normAutofit/>
          </a:bodyPr>
          <a:lstStyle/>
          <a:p>
            <a:r>
              <a:rPr lang="en-IN" sz="3600" b="1" dirty="0">
                <a:latin typeface="Arial" panose="020B0604020202020204" pitchFamily="34" charset="0"/>
                <a:cs typeface="Arial" panose="020B0604020202020204" pitchFamily="34" charset="0"/>
              </a:rPr>
              <a:t>	Pastoralism in Himalayas</a:t>
            </a:r>
          </a:p>
        </p:txBody>
      </p:sp>
      <p:pic>
        <p:nvPicPr>
          <p:cNvPr id="3078" name="Picture 6">
            <a:extLst>
              <a:ext uri="{FF2B5EF4-FFF2-40B4-BE49-F238E27FC236}">
                <a16:creationId xmlns:a16="http://schemas.microsoft.com/office/drawing/2014/main" id="{DE426BAB-1CD0-AADA-2698-8F91F3EDF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3818" y="837397"/>
            <a:ext cx="3657925" cy="57068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2605DC-7A57-76D8-21B9-EA2E1722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370" y="5902796"/>
            <a:ext cx="681158" cy="711116"/>
          </a:xfrm>
          <a:prstGeom prst="rect">
            <a:avLst/>
          </a:prstGeom>
        </p:spPr>
      </p:pic>
    </p:spTree>
    <p:extLst>
      <p:ext uri="{BB962C8B-B14F-4D97-AF65-F5344CB8AC3E}">
        <p14:creationId xmlns:p14="http://schemas.microsoft.com/office/powerpoint/2010/main" val="3137982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5BA7A-58A9-7015-52FE-7840ADB0AB79}"/>
              </a:ext>
            </a:extLst>
          </p:cNvPr>
          <p:cNvPicPr>
            <a:picLocks noChangeAspect="1"/>
          </p:cNvPicPr>
          <p:nvPr/>
        </p:nvPicPr>
        <p:blipFill>
          <a:blip r:embed="rId2"/>
          <a:stretch>
            <a:fillRect/>
          </a:stretch>
        </p:blipFill>
        <p:spPr>
          <a:xfrm>
            <a:off x="7745320" y="1973180"/>
            <a:ext cx="4363454" cy="3272590"/>
          </a:xfrm>
          <a:prstGeom prst="rect">
            <a:avLst/>
          </a:prstGeom>
        </p:spPr>
      </p:pic>
      <p:sp>
        <p:nvSpPr>
          <p:cNvPr id="4" name="Text Box 3"/>
          <p:cNvSpPr txBox="1"/>
          <p:nvPr/>
        </p:nvSpPr>
        <p:spPr>
          <a:xfrm>
            <a:off x="1" y="66708"/>
            <a:ext cx="12191999" cy="584775"/>
          </a:xfrm>
          <a:prstGeom prst="rect">
            <a:avLst/>
          </a:prstGeom>
          <a:solidFill>
            <a:schemeClr val="accent6"/>
          </a:solidFill>
        </p:spPr>
        <p:txBody>
          <a:bodyPr wrap="square" rtlCol="0">
            <a:spAutoFit/>
          </a:bodyPr>
          <a:lstStyle/>
          <a:p>
            <a:r>
              <a:rPr lang="en-IN" altLang="en-US" sz="3200" b="1" dirty="0">
                <a:latin typeface="Arial" panose="020B0604020202020204" pitchFamily="34" charset="0"/>
                <a:cs typeface="Arial" panose="020B0604020202020204" pitchFamily="34" charset="0"/>
              </a:rPr>
              <a:t>	PASTORALIST TRIBES OF JAMMU AND KASHMIR</a:t>
            </a:r>
          </a:p>
        </p:txBody>
      </p:sp>
      <p:graphicFrame>
        <p:nvGraphicFramePr>
          <p:cNvPr id="5" name="Table 4"/>
          <p:cNvGraphicFramePr/>
          <p:nvPr>
            <p:extLst>
              <p:ext uri="{D42A27DB-BD31-4B8C-83A1-F6EECF244321}">
                <p14:modId xmlns:p14="http://schemas.microsoft.com/office/powerpoint/2010/main" val="1407361447"/>
              </p:ext>
            </p:extLst>
          </p:nvPr>
        </p:nvGraphicFramePr>
        <p:xfrm>
          <a:off x="304608" y="1147099"/>
          <a:ext cx="7684168" cy="5212080"/>
        </p:xfrm>
        <a:graphic>
          <a:graphicData uri="http://schemas.openxmlformats.org/drawingml/2006/table">
            <a:tbl>
              <a:tblPr firstRow="1" bandRow="1">
                <a:tableStyleId>{912C8C85-51F0-491E-9774-3900AFEF0FD7}</a:tableStyleId>
              </a:tblPr>
              <a:tblGrid>
                <a:gridCol w="1293186">
                  <a:extLst>
                    <a:ext uri="{9D8B030D-6E8A-4147-A177-3AD203B41FA5}">
                      <a16:colId xmlns:a16="http://schemas.microsoft.com/office/drawing/2014/main" val="20000"/>
                    </a:ext>
                  </a:extLst>
                </a:gridCol>
                <a:gridCol w="2598821">
                  <a:extLst>
                    <a:ext uri="{9D8B030D-6E8A-4147-A177-3AD203B41FA5}">
                      <a16:colId xmlns:a16="http://schemas.microsoft.com/office/drawing/2014/main" val="20001"/>
                    </a:ext>
                  </a:extLst>
                </a:gridCol>
                <a:gridCol w="1248946">
                  <a:extLst>
                    <a:ext uri="{9D8B030D-6E8A-4147-A177-3AD203B41FA5}">
                      <a16:colId xmlns:a16="http://schemas.microsoft.com/office/drawing/2014/main" val="20002"/>
                    </a:ext>
                  </a:extLst>
                </a:gridCol>
                <a:gridCol w="2543215">
                  <a:extLst>
                    <a:ext uri="{9D8B030D-6E8A-4147-A177-3AD203B41FA5}">
                      <a16:colId xmlns:a16="http://schemas.microsoft.com/office/drawing/2014/main" val="20003"/>
                    </a:ext>
                  </a:extLst>
                </a:gridCol>
              </a:tblGrid>
              <a:tr h="304204">
                <a:tc>
                  <a:txBody>
                    <a:bodyPr/>
                    <a:lstStyle/>
                    <a:p>
                      <a:pPr>
                        <a:buNone/>
                      </a:pPr>
                      <a:r>
                        <a:rPr lang="en-IN" altLang="en-US">
                          <a:latin typeface="Arial" panose="020B0604020202020204" pitchFamily="34" charset="0"/>
                          <a:cs typeface="Arial" panose="020B0604020202020204" pitchFamily="34" charset="0"/>
                        </a:rPr>
                        <a:t>Name of Tribe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Districts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Primary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805188">
                <a:tc>
                  <a:txBody>
                    <a:bodyPr/>
                    <a:lstStyle/>
                    <a:p>
                      <a:pPr>
                        <a:buNone/>
                      </a:pPr>
                      <a:r>
                        <a:rPr lang="en-IN" altLang="en-US">
                          <a:latin typeface="Arial" panose="020B0604020202020204" pitchFamily="34" charset="0"/>
                          <a:cs typeface="Arial" panose="020B0604020202020204" pitchFamily="34" charset="0"/>
                        </a:rPr>
                        <a:t>Bakerwals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dirty="0">
                          <a:latin typeface="Arial" panose="020B0604020202020204" pitchFamily="34" charset="0"/>
                          <a:cs typeface="Arial" panose="020B0604020202020204" pitchFamily="34" charset="0"/>
                        </a:rPr>
                        <a:t>Rajouri, Poonch, Udhampur, Kathua, Jammu and Doda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dirty="0">
                          <a:latin typeface="Arial" panose="020B0604020202020204" pitchFamily="34" charset="0"/>
                          <a:cs typeface="Arial" panose="020B0604020202020204" pitchFamily="34" charset="0"/>
                        </a:rPr>
                        <a:t>1331198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Pastoralist community, predominantly Goat and Sheep herders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304204">
                <a:tc>
                  <a:txBody>
                    <a:bodyPr/>
                    <a:lstStyle/>
                    <a:p>
                      <a:pPr>
                        <a:buNone/>
                      </a:pPr>
                      <a:r>
                        <a:rPr lang="en-IN" altLang="en-US">
                          <a:latin typeface="Arial" panose="020B0604020202020204" pitchFamily="34" charset="0"/>
                          <a:cs typeface="Arial" panose="020B0604020202020204" pitchFamily="34" charset="0"/>
                        </a:rPr>
                        <a:t>Balti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dirty="0">
                          <a:latin typeface="Arial" panose="020B0604020202020204" pitchFamily="34" charset="0"/>
                          <a:cs typeface="Arial" panose="020B0604020202020204" pitchFamily="34" charset="0"/>
                        </a:rPr>
                        <a:t>Gurez, Ladakh, Kargil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51918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Settled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805188">
                <a:tc>
                  <a:txBody>
                    <a:bodyPr/>
                    <a:lstStyle/>
                    <a:p>
                      <a:pPr>
                        <a:buNone/>
                      </a:pPr>
                      <a:r>
                        <a:rPr lang="en-IN" altLang="en-US">
                          <a:latin typeface="Arial" panose="020B0604020202020204" pitchFamily="34" charset="0"/>
                          <a:cs typeface="Arial" panose="020B0604020202020204" pitchFamily="34" charset="0"/>
                        </a:rPr>
                        <a:t>Gaddi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Bhaderwah, Basohli, Ram Nagar, Batote, Udhampur, Bilawar and Ramban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46489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Shepherds of Jammu region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3"/>
                  </a:ext>
                </a:extLst>
              </a:tr>
              <a:tr h="805188">
                <a:tc>
                  <a:txBody>
                    <a:bodyPr/>
                    <a:lstStyle/>
                    <a:p>
                      <a:pPr>
                        <a:buNone/>
                      </a:pPr>
                      <a:r>
                        <a:rPr lang="en-IN" altLang="en-US">
                          <a:latin typeface="Arial" panose="020B0604020202020204" pitchFamily="34" charset="0"/>
                          <a:cs typeface="Arial" panose="020B0604020202020204" pitchFamily="34" charset="0"/>
                        </a:rPr>
                        <a:t>Gujjars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Srinagar, Doda, Kupwara, Kishtwar, Ramban, Poonch, Rajouri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980654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Semi-nomadic Pastoral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r h="805188">
                <a:tc>
                  <a:txBody>
                    <a:bodyPr/>
                    <a:lstStyle/>
                    <a:p>
                      <a:pPr>
                        <a:buNone/>
                      </a:pPr>
                      <a:r>
                        <a:rPr lang="en-IN" altLang="en-US">
                          <a:latin typeface="Arial" panose="020B0604020202020204" pitchFamily="34" charset="0"/>
                          <a:cs typeface="Arial" panose="020B0604020202020204" pitchFamily="34" charset="0"/>
                        </a:rPr>
                        <a:t>Chopans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dirty="0">
                          <a:latin typeface="Arial" panose="020B0604020202020204" pitchFamily="34" charset="0"/>
                          <a:cs typeface="Arial" panose="020B0604020202020204" pitchFamily="34" charset="0"/>
                        </a:rPr>
                        <a:t>All districts of Kashmir and Chenab Valleys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a:latin typeface="Arial" panose="020B0604020202020204" pitchFamily="34" charset="0"/>
                          <a:cs typeface="Arial" panose="020B0604020202020204" pitchFamily="34"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buNone/>
                      </a:pPr>
                      <a:r>
                        <a:rPr lang="en-IN" altLang="en-US" dirty="0">
                          <a:latin typeface="Arial" panose="020B0604020202020204" pitchFamily="34" charset="0"/>
                          <a:cs typeface="Arial" panose="020B0604020202020204" pitchFamily="34" charset="0"/>
                        </a:rPr>
                        <a:t>Summer-Pastoralists, who rent-graze sheep of local communities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5"/>
                  </a:ext>
                </a:extLst>
              </a:tr>
            </a:tbl>
          </a:graphicData>
        </a:graphic>
      </p:graphicFrame>
      <p:pic>
        <p:nvPicPr>
          <p:cNvPr id="8" name="Picture 7">
            <a:extLst>
              <a:ext uri="{FF2B5EF4-FFF2-40B4-BE49-F238E27FC236}">
                <a16:creationId xmlns:a16="http://schemas.microsoft.com/office/drawing/2014/main" id="{A8136338-1656-4A87-EEB9-C4F587B9FD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2883" y="5767049"/>
            <a:ext cx="681158" cy="7111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 y="53975"/>
            <a:ext cx="12191999" cy="523220"/>
          </a:xfrm>
          <a:prstGeom prst="rect">
            <a:avLst/>
          </a:prstGeom>
          <a:solidFill>
            <a:schemeClr val="accent6"/>
          </a:solidFill>
        </p:spPr>
        <p:txBody>
          <a:bodyPr wrap="square" rtlCol="0">
            <a:spAutoFit/>
          </a:bodyPr>
          <a:lstStyle/>
          <a:p>
            <a:r>
              <a:rPr lang="en-IN" altLang="en-US" sz="2800" b="1" dirty="0">
                <a:latin typeface="Arial" panose="020B0604020202020204" pitchFamily="34" charset="0"/>
                <a:cs typeface="Arial" panose="020B0604020202020204" pitchFamily="34" charset="0"/>
              </a:rPr>
              <a:t>	Types of Migrations in Himalayas</a:t>
            </a:r>
          </a:p>
        </p:txBody>
      </p:sp>
      <p:sp>
        <p:nvSpPr>
          <p:cNvPr id="3" name="Text Box 2"/>
          <p:cNvSpPr txBox="1"/>
          <p:nvPr/>
        </p:nvSpPr>
        <p:spPr>
          <a:xfrm>
            <a:off x="155713" y="4397518"/>
            <a:ext cx="11283840" cy="2257028"/>
          </a:xfrm>
          <a:prstGeom prst="rect">
            <a:avLst/>
          </a:prstGeom>
          <a:noFill/>
        </p:spPr>
        <p:txBody>
          <a:bodyPr wrap="square" rtlCol="0">
            <a:spAutoFit/>
          </a:bodyPr>
          <a:lstStyle/>
          <a:p>
            <a:r>
              <a:rPr lang="en-IN" altLang="en-US" b="1" dirty="0">
                <a:solidFill>
                  <a:srgbClr val="00B050"/>
                </a:solidFill>
                <a:latin typeface="Arial" panose="020B0604020202020204" pitchFamily="34" charset="0"/>
                <a:cs typeface="Arial" panose="020B0604020202020204" pitchFamily="34" charset="0"/>
              </a:rPr>
              <a:t>Based on Location:</a:t>
            </a:r>
          </a:p>
          <a:p>
            <a:endParaRPr lang="en-IN" altLang="en-US" b="1" dirty="0">
              <a:solidFill>
                <a:srgbClr val="00B050"/>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IN" altLang="en-US" dirty="0">
                <a:latin typeface="Arial" panose="020B0604020202020204" pitchFamily="34" charset="0"/>
                <a:cs typeface="Arial" panose="020B0604020202020204" pitchFamily="34" charset="0"/>
              </a:rPr>
              <a:t> </a:t>
            </a:r>
            <a:r>
              <a:rPr lang="en-IN" altLang="en-US" b="1" dirty="0">
                <a:latin typeface="Arial" panose="020B0604020202020204" pitchFamily="34" charset="0"/>
                <a:cs typeface="Arial" panose="020B0604020202020204" pitchFamily="34" charset="0"/>
              </a:rPr>
              <a:t>Intra-District </a:t>
            </a:r>
            <a:r>
              <a:rPr lang="en-IN" altLang="en-US" b="1" dirty="0" err="1">
                <a:latin typeface="Arial" panose="020B0604020202020204" pitchFamily="34" charset="0"/>
                <a:cs typeface="Arial" panose="020B0604020202020204" pitchFamily="34" charset="0"/>
              </a:rPr>
              <a:t>Migartion</a:t>
            </a:r>
            <a:r>
              <a:rPr lang="en-IN" altLang="en-US" b="1" dirty="0">
                <a:latin typeface="Arial" panose="020B0604020202020204" pitchFamily="34" charset="0"/>
                <a:cs typeface="Arial" panose="020B0604020202020204" pitchFamily="34" charset="0"/>
              </a:rPr>
              <a:t>- </a:t>
            </a:r>
            <a:r>
              <a:rPr lang="en-IN" altLang="en-US" dirty="0">
                <a:latin typeface="Arial" panose="020B0604020202020204" pitchFamily="34" charset="0"/>
                <a:cs typeface="Arial" panose="020B0604020202020204" pitchFamily="34" charset="0"/>
              </a:rPr>
              <a:t>Poonch to Mandi</a:t>
            </a:r>
          </a:p>
          <a:p>
            <a:pPr marL="285750" indent="-285750">
              <a:lnSpc>
                <a:spcPct val="150000"/>
              </a:lnSpc>
              <a:buFont typeface="Arial" panose="020B0604020202020204" pitchFamily="34" charset="0"/>
              <a:buChar char="•"/>
            </a:pPr>
            <a:r>
              <a:rPr lang="en-IN" altLang="en-US" dirty="0">
                <a:latin typeface="Arial" panose="020B0604020202020204" pitchFamily="34" charset="0"/>
                <a:cs typeface="Arial" panose="020B0604020202020204" pitchFamily="34" charset="0"/>
              </a:rPr>
              <a:t> </a:t>
            </a:r>
            <a:r>
              <a:rPr lang="en-IN" altLang="en-US" b="1" dirty="0">
                <a:latin typeface="Arial" panose="020B0604020202020204" pitchFamily="34" charset="0"/>
                <a:cs typeface="Arial" panose="020B0604020202020204" pitchFamily="34" charset="0"/>
              </a:rPr>
              <a:t>Inter District Migration- </a:t>
            </a:r>
            <a:r>
              <a:rPr lang="en-IN" altLang="en-US" dirty="0">
                <a:latin typeface="Arial" panose="020B0604020202020204" pitchFamily="34" charset="0"/>
                <a:cs typeface="Arial" panose="020B0604020202020204" pitchFamily="34" charset="0"/>
              </a:rPr>
              <a:t>Jammu to </a:t>
            </a:r>
            <a:r>
              <a:rPr lang="en-IN" altLang="en-US" dirty="0" err="1">
                <a:latin typeface="Arial" panose="020B0604020202020204" pitchFamily="34" charset="0"/>
                <a:cs typeface="Arial" panose="020B0604020202020204" pitchFamily="34" charset="0"/>
              </a:rPr>
              <a:t>Rasi</a:t>
            </a:r>
            <a:endParaRPr lang="en-IN" altLang="en-US"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IN" altLang="en-US" dirty="0">
                <a:latin typeface="Arial" panose="020B0604020202020204" pitchFamily="34" charset="0"/>
                <a:cs typeface="Arial" panose="020B0604020202020204" pitchFamily="34" charset="0"/>
              </a:rPr>
              <a:t> </a:t>
            </a:r>
            <a:r>
              <a:rPr lang="en-IN" altLang="en-US" b="1" dirty="0">
                <a:latin typeface="Arial" panose="020B0604020202020204" pitchFamily="34" charset="0"/>
                <a:cs typeface="Arial" panose="020B0604020202020204" pitchFamily="34" charset="0"/>
              </a:rPr>
              <a:t>Inter-Province </a:t>
            </a:r>
            <a:r>
              <a:rPr lang="en-IN" altLang="en-US" b="1" dirty="0" err="1">
                <a:latin typeface="Arial" panose="020B0604020202020204" pitchFamily="34" charset="0"/>
                <a:cs typeface="Arial" panose="020B0604020202020204" pitchFamily="34" charset="0"/>
              </a:rPr>
              <a:t>Migartion</a:t>
            </a:r>
            <a:r>
              <a:rPr lang="en-IN" altLang="en-US" b="1" dirty="0">
                <a:latin typeface="Arial" panose="020B0604020202020204" pitchFamily="34" charset="0"/>
                <a:cs typeface="Arial" panose="020B0604020202020204" pitchFamily="34" charset="0"/>
              </a:rPr>
              <a:t>- </a:t>
            </a:r>
            <a:r>
              <a:rPr lang="en-IN" altLang="en-US" dirty="0">
                <a:latin typeface="Arial" panose="020B0604020202020204" pitchFamily="34" charset="0"/>
                <a:cs typeface="Arial" panose="020B0604020202020204" pitchFamily="34" charset="0"/>
              </a:rPr>
              <a:t>Major migration, </a:t>
            </a:r>
            <a:r>
              <a:rPr lang="en-IN" altLang="en-US" dirty="0" err="1">
                <a:latin typeface="Arial" panose="020B0604020202020204" pitchFamily="34" charset="0"/>
                <a:cs typeface="Arial" panose="020B0604020202020204" pitchFamily="34" charset="0"/>
              </a:rPr>
              <a:t>e.g</a:t>
            </a:r>
            <a:r>
              <a:rPr lang="en-IN" altLang="en-US" dirty="0">
                <a:latin typeface="Arial" panose="020B0604020202020204" pitchFamily="34" charset="0"/>
                <a:cs typeface="Arial" panose="020B0604020202020204" pitchFamily="34" charset="0"/>
              </a:rPr>
              <a:t>, </a:t>
            </a:r>
            <a:r>
              <a:rPr lang="en-IN" altLang="en-US" dirty="0" err="1">
                <a:latin typeface="Arial" panose="020B0604020202020204" pitchFamily="34" charset="0"/>
                <a:cs typeface="Arial" panose="020B0604020202020204" pitchFamily="34" charset="0"/>
              </a:rPr>
              <a:t>Reasi</a:t>
            </a:r>
            <a:r>
              <a:rPr lang="en-IN" altLang="en-US" dirty="0">
                <a:latin typeface="Arial" panose="020B0604020202020204" pitchFamily="34" charset="0"/>
                <a:cs typeface="Arial" panose="020B0604020202020204" pitchFamily="34" charset="0"/>
              </a:rPr>
              <a:t> to </a:t>
            </a:r>
            <a:r>
              <a:rPr lang="en-IN" altLang="en-US" dirty="0" err="1">
                <a:latin typeface="Arial" panose="020B0604020202020204" pitchFamily="34" charset="0"/>
                <a:cs typeface="Arial" panose="020B0604020202020204" pitchFamily="34" charset="0"/>
              </a:rPr>
              <a:t>Sonamarg</a:t>
            </a:r>
            <a:endParaRPr lang="en-IN" altLang="en-US"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IN" altLang="en-US" dirty="0">
                <a:latin typeface="Arial" panose="020B0604020202020204" pitchFamily="34" charset="0"/>
                <a:cs typeface="Arial" panose="020B0604020202020204" pitchFamily="34" charset="0"/>
              </a:rPr>
              <a:t> </a:t>
            </a:r>
            <a:r>
              <a:rPr lang="en-IN" altLang="en-US" b="1" dirty="0">
                <a:latin typeface="Arial" panose="020B0604020202020204" pitchFamily="34" charset="0"/>
                <a:cs typeface="Arial" panose="020B0604020202020204" pitchFamily="34" charset="0"/>
              </a:rPr>
              <a:t>Inter State </a:t>
            </a:r>
            <a:r>
              <a:rPr lang="en-IN" altLang="en-US" b="1" dirty="0" err="1">
                <a:latin typeface="Arial" panose="020B0604020202020204" pitchFamily="34" charset="0"/>
                <a:cs typeface="Arial" panose="020B0604020202020204" pitchFamily="34" charset="0"/>
              </a:rPr>
              <a:t>migartion</a:t>
            </a:r>
            <a:r>
              <a:rPr lang="en-IN" altLang="en-US" b="1" dirty="0">
                <a:latin typeface="Arial" panose="020B0604020202020204" pitchFamily="34" charset="0"/>
                <a:cs typeface="Arial" panose="020B0604020202020204" pitchFamily="34" charset="0"/>
              </a:rPr>
              <a:t>- </a:t>
            </a:r>
            <a:r>
              <a:rPr lang="en-IN" altLang="en-US" dirty="0">
                <a:latin typeface="Arial" panose="020B0604020202020204" pitchFamily="34" charset="0"/>
                <a:cs typeface="Arial" panose="020B0604020202020204" pitchFamily="34" charset="0"/>
              </a:rPr>
              <a:t>e.g. Kathua to Himachal</a:t>
            </a:r>
          </a:p>
        </p:txBody>
      </p:sp>
      <p:sp>
        <p:nvSpPr>
          <p:cNvPr id="7" name="TextBox 6">
            <a:extLst>
              <a:ext uri="{FF2B5EF4-FFF2-40B4-BE49-F238E27FC236}">
                <a16:creationId xmlns:a16="http://schemas.microsoft.com/office/drawing/2014/main" id="{B2DE581B-9CCD-EBA7-5C32-0EDCCD28D38F}"/>
              </a:ext>
            </a:extLst>
          </p:cNvPr>
          <p:cNvSpPr txBox="1"/>
          <p:nvPr/>
        </p:nvSpPr>
        <p:spPr>
          <a:xfrm>
            <a:off x="54267" y="704199"/>
            <a:ext cx="11982020" cy="3693319"/>
          </a:xfrm>
          <a:prstGeom prst="rect">
            <a:avLst/>
          </a:prstGeom>
          <a:noFill/>
        </p:spPr>
        <p:txBody>
          <a:bodyPr wrap="square" rtlCol="0">
            <a:spAutoFit/>
          </a:bodyPr>
          <a:lstStyle/>
          <a:p>
            <a:r>
              <a:rPr lang="en-IN" b="1" dirty="0">
                <a:solidFill>
                  <a:srgbClr val="00B050"/>
                </a:solidFill>
                <a:latin typeface="Arial" panose="020B0604020202020204" pitchFamily="34" charset="0"/>
                <a:cs typeface="Arial" panose="020B0604020202020204" pitchFamily="34" charset="0"/>
              </a:rPr>
              <a:t>Based on Migration Types:</a:t>
            </a:r>
          </a:p>
          <a:p>
            <a:endParaRPr lang="en-IN" dirty="0">
              <a:latin typeface="Arial" panose="020B0604020202020204" pitchFamily="34" charset="0"/>
              <a:cs typeface="Arial" panose="020B0604020202020204" pitchFamily="34" charset="0"/>
            </a:endParaRPr>
          </a:p>
          <a:p>
            <a:r>
              <a:rPr lang="en-IN" b="1" dirty="0">
                <a:latin typeface="Arial" panose="020B0604020202020204" pitchFamily="34" charset="0"/>
                <a:cs typeface="Arial" panose="020B0604020202020204" pitchFamily="34" charset="0"/>
              </a:rPr>
              <a:t>Nomadic Herders: </a:t>
            </a:r>
          </a:p>
          <a:p>
            <a:r>
              <a:rPr lang="en-US" dirty="0">
                <a:latin typeface="Arial" panose="020B0604020202020204" pitchFamily="34" charset="0"/>
                <a:cs typeface="Arial" panose="020B0604020202020204" pitchFamily="34" charset="0"/>
              </a:rPr>
              <a:t>They do not cultivate land and their entire livelihood revolves around pastoral activities. They mostly depend on their neighboring agricultural communities for cultivable goods for which they perform extensive economic exchange with them.</a:t>
            </a:r>
          </a:p>
          <a:p>
            <a:endParaRPr lang="en-US" dirty="0">
              <a:latin typeface="Arial" panose="020B0604020202020204" pitchFamily="34" charset="0"/>
              <a:cs typeface="Arial" panose="020B0604020202020204" pitchFamily="34" charset="0"/>
            </a:endParaRPr>
          </a:p>
          <a:p>
            <a:r>
              <a:rPr lang="en-IN" b="1" dirty="0">
                <a:latin typeface="Arial" panose="020B0604020202020204" pitchFamily="34" charset="0"/>
                <a:cs typeface="Arial" panose="020B0604020202020204" pitchFamily="34" charset="0"/>
              </a:rPr>
              <a:t>Semi-Nomadic Pastoralists</a:t>
            </a:r>
            <a:r>
              <a:rPr lang="en-US" b="1"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These nomadic groups own cultivable land and during half of the year are involved in agricultural activities.</a:t>
            </a:r>
          </a:p>
          <a:p>
            <a:endParaRPr lang="en-US" dirty="0">
              <a:latin typeface="Arial" panose="020B0604020202020204" pitchFamily="34" charset="0"/>
              <a:cs typeface="Arial" panose="020B0604020202020204" pitchFamily="34" charset="0"/>
            </a:endParaRPr>
          </a:p>
          <a:p>
            <a:r>
              <a:rPr lang="en-IN" b="1" dirty="0">
                <a:latin typeface="Arial" panose="020B0604020202020204" pitchFamily="34" charset="0"/>
                <a:cs typeface="Arial" panose="020B0604020202020204" pitchFamily="34" charset="0"/>
              </a:rPr>
              <a:t>Long-distance or Transhumant Herders</a:t>
            </a:r>
            <a:r>
              <a:rPr lang="en-US" b="1"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Livestock is generally accompanied by hired men but also by owners and their relatives, but rarely by a whole family, on a long migration or transit between two seasonal ranges" </a:t>
            </a:r>
            <a:endParaRPr lang="en-IN"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2C6E309-C89A-D1A2-DBDC-69D30B2C3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2883" y="5767049"/>
            <a:ext cx="681158" cy="711116"/>
          </a:xfrm>
          <a:prstGeom prst="rect">
            <a:avLst/>
          </a:prstGeom>
        </p:spPr>
      </p:pic>
    </p:spTree>
    <p:extLst>
      <p:ext uri="{BB962C8B-B14F-4D97-AF65-F5344CB8AC3E}">
        <p14:creationId xmlns:p14="http://schemas.microsoft.com/office/powerpoint/2010/main" val="915153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055165" y="0"/>
            <a:ext cx="7295321" cy="6828243"/>
          </a:xfrm>
          <a:prstGeom prst="rect">
            <a:avLst/>
          </a:prstGeom>
        </p:spPr>
      </p:pic>
      <p:sp>
        <p:nvSpPr>
          <p:cNvPr id="8" name="TextBox 7">
            <a:extLst>
              <a:ext uri="{FF2B5EF4-FFF2-40B4-BE49-F238E27FC236}">
                <a16:creationId xmlns:a16="http://schemas.microsoft.com/office/drawing/2014/main" id="{6ED651AF-BA21-5667-129C-EFCCB53ACFEB}"/>
              </a:ext>
            </a:extLst>
          </p:cNvPr>
          <p:cNvSpPr txBox="1"/>
          <p:nvPr/>
        </p:nvSpPr>
        <p:spPr>
          <a:xfrm>
            <a:off x="685800" y="1063486"/>
            <a:ext cx="4094922" cy="830997"/>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IN" sz="2400" b="1" dirty="0">
                <a:latin typeface="Arial" panose="020B0604020202020204" pitchFamily="34" charset="0"/>
                <a:cs typeface="Arial" panose="020B0604020202020204" pitchFamily="34" charset="0"/>
              </a:rPr>
              <a:t>Typical Migration Cycle of </a:t>
            </a:r>
            <a:r>
              <a:rPr lang="en-IN" sz="2400" b="1" dirty="0" err="1">
                <a:latin typeface="Arial" panose="020B0604020202020204" pitchFamily="34" charset="0"/>
                <a:cs typeface="Arial" panose="020B0604020202020204" pitchFamily="34" charset="0"/>
              </a:rPr>
              <a:t>Bakarwals</a:t>
            </a:r>
            <a:endParaRPr lang="en-IN" sz="24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7747C07-7F66-FCA3-0285-9E46FCA04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2883" y="5767049"/>
            <a:ext cx="681158" cy="711116"/>
          </a:xfrm>
          <a:prstGeom prst="rect">
            <a:avLst/>
          </a:prstGeom>
        </p:spPr>
      </p:pic>
    </p:spTree>
    <p:extLst>
      <p:ext uri="{BB962C8B-B14F-4D97-AF65-F5344CB8AC3E}">
        <p14:creationId xmlns:p14="http://schemas.microsoft.com/office/powerpoint/2010/main" val="260872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0" y="65761"/>
            <a:ext cx="12192000" cy="830997"/>
          </a:xfrm>
          <a:prstGeom prst="rect">
            <a:avLst/>
          </a:prstGeom>
          <a:solidFill>
            <a:schemeClr val="accent6"/>
          </a:solidFill>
        </p:spPr>
        <p:txBody>
          <a:bodyPr wrap="square" rtlCol="0">
            <a:spAutoFit/>
          </a:bodyPr>
          <a:lstStyle/>
          <a:p>
            <a:pPr algn="ctr"/>
            <a:r>
              <a:rPr lang="en-IN" altLang="en-US" sz="2400" b="1" dirty="0" err="1">
                <a:latin typeface="Arial" panose="020B0604020202020204" pitchFamily="34" charset="0"/>
                <a:cs typeface="Arial" panose="020B0604020202020204" pitchFamily="34" charset="0"/>
              </a:rPr>
              <a:t>Behak</a:t>
            </a:r>
            <a:r>
              <a:rPr lang="en-IN" altLang="en-US" sz="2400" b="1" dirty="0">
                <a:latin typeface="Arial" panose="020B0604020202020204" pitchFamily="34" charset="0"/>
                <a:cs typeface="Arial" panose="020B0604020202020204" pitchFamily="34" charset="0"/>
              </a:rPr>
              <a:t> </a:t>
            </a:r>
            <a:r>
              <a:rPr lang="en-IN" altLang="en-US" sz="2400" b="1" dirty="0" err="1">
                <a:latin typeface="Arial" panose="020B0604020202020204" pitchFamily="34" charset="0"/>
                <a:cs typeface="Arial" panose="020B0604020202020204" pitchFamily="34" charset="0"/>
              </a:rPr>
              <a:t>Partal</a:t>
            </a:r>
            <a:r>
              <a:rPr lang="en-IN" altLang="en-US" sz="2400" b="1" dirty="0">
                <a:latin typeface="Arial" panose="020B0604020202020204" pitchFamily="34" charset="0"/>
                <a:cs typeface="Arial" panose="020B0604020202020204" pitchFamily="34" charset="0"/>
              </a:rPr>
              <a:t>-An Important Exercise</a:t>
            </a:r>
          </a:p>
          <a:p>
            <a:pPr algn="ctr"/>
            <a:r>
              <a:rPr lang="en-IN" altLang="en-US" sz="2400" b="1" dirty="0">
                <a:latin typeface="Arial" panose="020B0604020202020204" pitchFamily="34" charset="0"/>
                <a:cs typeface="Arial" panose="020B0604020202020204" pitchFamily="34" charset="0"/>
              </a:rPr>
              <a:t>Grazier information of Kashmir, South Circle</a:t>
            </a:r>
          </a:p>
        </p:txBody>
      </p:sp>
      <p:sp>
        <p:nvSpPr>
          <p:cNvPr id="5" name="TextBox 4">
            <a:extLst>
              <a:ext uri="{FF2B5EF4-FFF2-40B4-BE49-F238E27FC236}">
                <a16:creationId xmlns:a16="http://schemas.microsoft.com/office/drawing/2014/main" id="{365295F0-CCC1-91BD-34D0-EFAE494EF1B9}"/>
              </a:ext>
            </a:extLst>
          </p:cNvPr>
          <p:cNvSpPr txBox="1"/>
          <p:nvPr/>
        </p:nvSpPr>
        <p:spPr>
          <a:xfrm>
            <a:off x="284977" y="1536174"/>
            <a:ext cx="11463020" cy="4708981"/>
          </a:xfrm>
          <a:prstGeom prst="rect">
            <a:avLst/>
          </a:prstGeom>
          <a:noFill/>
        </p:spPr>
        <p:txBody>
          <a:bodyPr wrap="square" rtlCol="0">
            <a:spAutoFit/>
          </a:bodyPr>
          <a:lstStyle/>
          <a:p>
            <a:pPr marL="285750" indent="-285750" algn="just">
              <a:buFont typeface="Arial" panose="020B0604020202020204" pitchFamily="34" charset="0"/>
              <a:buChar char="•"/>
            </a:pPr>
            <a:r>
              <a:rPr lang="en-IN" sz="2000" b="1" dirty="0" err="1">
                <a:latin typeface="Arial" panose="020B0604020202020204" pitchFamily="34" charset="0"/>
                <a:cs typeface="Arial" panose="020B0604020202020204" pitchFamily="34" charset="0"/>
              </a:rPr>
              <a:t>Behak</a:t>
            </a:r>
            <a:r>
              <a:rPr lang="en-IN" sz="2000" b="1" dirty="0">
                <a:latin typeface="Arial" panose="020B0604020202020204" pitchFamily="34" charset="0"/>
                <a:cs typeface="Arial" panose="020B0604020202020204" pitchFamily="34" charset="0"/>
              </a:rPr>
              <a:t> </a:t>
            </a:r>
            <a:r>
              <a:rPr lang="en-IN" sz="2000" b="1" dirty="0" err="1">
                <a:latin typeface="Arial" panose="020B0604020202020204" pitchFamily="34" charset="0"/>
                <a:cs typeface="Arial" panose="020B0604020202020204" pitchFamily="34" charset="0"/>
              </a:rPr>
              <a:t>Partal</a:t>
            </a:r>
            <a:r>
              <a:rPr lang="en-IN" sz="2000" b="1" dirty="0">
                <a:latin typeface="Arial" panose="020B0604020202020204" pitchFamily="34" charset="0"/>
                <a:cs typeface="Arial" panose="020B0604020202020204" pitchFamily="34" charset="0"/>
              </a:rPr>
              <a:t> </a:t>
            </a:r>
            <a:r>
              <a:rPr lang="en-IN" sz="2000" dirty="0">
                <a:latin typeface="Arial" panose="020B0604020202020204" pitchFamily="34" charset="0"/>
                <a:cs typeface="Arial" panose="020B0604020202020204" pitchFamily="34" charset="0"/>
              </a:rPr>
              <a:t>is important exercise taken by Forest Department to collect data on Graziers.</a:t>
            </a:r>
          </a:p>
          <a:p>
            <a:pPr algn="just"/>
            <a:endParaRPr lang="en-IN"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IN" sz="2000" dirty="0">
                <a:latin typeface="Arial" panose="020B0604020202020204" pitchFamily="34" charset="0"/>
                <a:cs typeface="Arial" panose="020B0604020202020204" pitchFamily="34" charset="0"/>
              </a:rPr>
              <a:t>Forest Department also provides </a:t>
            </a:r>
            <a:r>
              <a:rPr lang="en-IN" sz="2000" b="1" dirty="0">
                <a:latin typeface="Arial" panose="020B0604020202020204" pitchFamily="34" charset="0"/>
                <a:cs typeface="Arial" panose="020B0604020202020204" pitchFamily="34" charset="0"/>
              </a:rPr>
              <a:t>moment passes </a:t>
            </a:r>
            <a:r>
              <a:rPr lang="en-IN" sz="2000" dirty="0">
                <a:latin typeface="Arial" panose="020B0604020202020204" pitchFamily="34" charset="0"/>
                <a:cs typeface="Arial" panose="020B0604020202020204" pitchFamily="34" charset="0"/>
              </a:rPr>
              <a:t>to the migratory graziers.</a:t>
            </a:r>
          </a:p>
          <a:p>
            <a:pPr algn="just"/>
            <a:endParaRPr lang="en-IN"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IN" sz="2000" dirty="0">
                <a:latin typeface="Arial" panose="020B0604020202020204" pitchFamily="34" charset="0"/>
                <a:cs typeface="Arial" panose="020B0604020202020204" pitchFamily="34" charset="0"/>
              </a:rPr>
              <a:t>Both the above are an important Baseline Data and also a legal instrument for resource ownerships.</a:t>
            </a:r>
          </a:p>
          <a:p>
            <a:pPr marL="285750" indent="-285750" algn="just">
              <a:buFont typeface="Arial" panose="020B0604020202020204" pitchFamily="34" charset="0"/>
              <a:buChar char="•"/>
            </a:pPr>
            <a:endParaRPr lang="en-IN"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IN" sz="2000" dirty="0">
                <a:latin typeface="Arial" panose="020B0604020202020204" pitchFamily="34" charset="0"/>
                <a:cs typeface="Arial" panose="020B0604020202020204" pitchFamily="34" charset="0"/>
              </a:rPr>
              <a:t> Data deficiency is considered one of the main issues related to framing of policies for their socio-economic development. By strengthening such instruments good baseline data can be generated.</a:t>
            </a:r>
          </a:p>
          <a:p>
            <a:pPr algn="just"/>
            <a:endParaRPr lang="en-IN"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IN" sz="2000" dirty="0" err="1">
                <a:latin typeface="Arial" panose="020B0604020202020204" pitchFamily="34" charset="0"/>
                <a:cs typeface="Arial" panose="020B0604020202020204" pitchFamily="34" charset="0"/>
              </a:rPr>
              <a:t>Behak</a:t>
            </a:r>
            <a:r>
              <a:rPr lang="en-IN" sz="2000" dirty="0">
                <a:latin typeface="Arial" panose="020B0604020202020204" pitchFamily="34" charset="0"/>
                <a:cs typeface="Arial" panose="020B0604020202020204" pitchFamily="34" charset="0"/>
              </a:rPr>
              <a:t> </a:t>
            </a:r>
            <a:r>
              <a:rPr lang="en-IN" sz="2000" dirty="0" err="1">
                <a:latin typeface="Arial" panose="020B0604020202020204" pitchFamily="34" charset="0"/>
                <a:cs typeface="Arial" panose="020B0604020202020204" pitchFamily="34" charset="0"/>
              </a:rPr>
              <a:t>Partal</a:t>
            </a:r>
            <a:r>
              <a:rPr lang="en-IN" sz="2000" dirty="0">
                <a:latin typeface="Arial" panose="020B0604020202020204" pitchFamily="34" charset="0"/>
                <a:cs typeface="Arial" panose="020B0604020202020204" pitchFamily="34" charset="0"/>
              </a:rPr>
              <a:t> exercise needs to be refined and integrated with other departments to meet the modern enabling policy requirements.</a:t>
            </a:r>
          </a:p>
          <a:p>
            <a:pPr marL="285750" indent="-285750" algn="just">
              <a:buFont typeface="Arial" panose="020B0604020202020204" pitchFamily="34" charset="0"/>
              <a:buChar char="•"/>
            </a:pPr>
            <a:endParaRPr lang="en-IN"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IN" sz="2000" dirty="0" err="1">
                <a:latin typeface="Arial" panose="020B0604020202020204" pitchFamily="34" charset="0"/>
                <a:cs typeface="Arial" panose="020B0604020202020204" pitchFamily="34" charset="0"/>
              </a:rPr>
              <a:t>Behak</a:t>
            </a:r>
            <a:r>
              <a:rPr lang="en-IN" sz="2000" dirty="0">
                <a:latin typeface="Arial" panose="020B0604020202020204" pitchFamily="34" charset="0"/>
                <a:cs typeface="Arial" panose="020B0604020202020204" pitchFamily="34" charset="0"/>
              </a:rPr>
              <a:t> </a:t>
            </a:r>
            <a:r>
              <a:rPr lang="en-IN" sz="2000" dirty="0" err="1">
                <a:latin typeface="Arial" panose="020B0604020202020204" pitchFamily="34" charset="0"/>
                <a:cs typeface="Arial" panose="020B0604020202020204" pitchFamily="34" charset="0"/>
              </a:rPr>
              <a:t>Partal</a:t>
            </a:r>
            <a:r>
              <a:rPr lang="en-IN" sz="2000" dirty="0">
                <a:latin typeface="Arial" panose="020B0604020202020204" pitchFamily="34" charset="0"/>
                <a:cs typeface="Arial" panose="020B0604020202020204" pitchFamily="34" charset="0"/>
              </a:rPr>
              <a:t> data can also serve as an important record for availing benefits under Forest Rights Act or other such enabling acts.</a:t>
            </a:r>
          </a:p>
        </p:txBody>
      </p:sp>
      <p:pic>
        <p:nvPicPr>
          <p:cNvPr id="2" name="Picture 1">
            <a:extLst>
              <a:ext uri="{FF2B5EF4-FFF2-40B4-BE49-F238E27FC236}">
                <a16:creationId xmlns:a16="http://schemas.microsoft.com/office/drawing/2014/main" id="{594A0609-7E1D-FEDB-B25B-D9EE71472C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2822" y="5985710"/>
            <a:ext cx="681158" cy="711116"/>
          </a:xfrm>
          <a:prstGeom prst="rect">
            <a:avLst/>
          </a:prstGeom>
        </p:spPr>
      </p:pic>
    </p:spTree>
    <p:extLst>
      <p:ext uri="{BB962C8B-B14F-4D97-AF65-F5344CB8AC3E}">
        <p14:creationId xmlns:p14="http://schemas.microsoft.com/office/powerpoint/2010/main" val="164570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2EBCE1-9265-615B-435B-C5FD46D17A68}"/>
              </a:ext>
            </a:extLst>
          </p:cNvPr>
          <p:cNvPicPr>
            <a:picLocks noChangeAspect="1"/>
          </p:cNvPicPr>
          <p:nvPr/>
        </p:nvPicPr>
        <p:blipFill>
          <a:blip r:embed="rId2"/>
          <a:stretch>
            <a:fillRect/>
          </a:stretch>
        </p:blipFill>
        <p:spPr>
          <a:xfrm>
            <a:off x="8234571" y="3685206"/>
            <a:ext cx="2966002" cy="3001617"/>
          </a:xfrm>
          <a:prstGeom prst="rect">
            <a:avLst/>
          </a:prstGeom>
        </p:spPr>
      </p:pic>
      <p:pic>
        <p:nvPicPr>
          <p:cNvPr id="4" name="Picture 3">
            <a:extLst>
              <a:ext uri="{FF2B5EF4-FFF2-40B4-BE49-F238E27FC236}">
                <a16:creationId xmlns:a16="http://schemas.microsoft.com/office/drawing/2014/main" id="{3A6A744B-4EFF-2937-D702-8583D7616344}"/>
              </a:ext>
            </a:extLst>
          </p:cNvPr>
          <p:cNvPicPr>
            <a:picLocks noChangeAspect="1"/>
          </p:cNvPicPr>
          <p:nvPr/>
        </p:nvPicPr>
        <p:blipFill>
          <a:blip r:embed="rId3"/>
          <a:stretch>
            <a:fillRect/>
          </a:stretch>
        </p:blipFill>
        <p:spPr>
          <a:xfrm>
            <a:off x="3956603" y="3685207"/>
            <a:ext cx="4002156" cy="3001617"/>
          </a:xfrm>
          <a:prstGeom prst="rect">
            <a:avLst/>
          </a:prstGeom>
        </p:spPr>
      </p:pic>
      <p:pic>
        <p:nvPicPr>
          <p:cNvPr id="5" name="Picture 4">
            <a:extLst>
              <a:ext uri="{FF2B5EF4-FFF2-40B4-BE49-F238E27FC236}">
                <a16:creationId xmlns:a16="http://schemas.microsoft.com/office/drawing/2014/main" id="{76C145F0-BCD1-35F4-210D-87E3B622587C}"/>
              </a:ext>
            </a:extLst>
          </p:cNvPr>
          <p:cNvPicPr>
            <a:picLocks noChangeAspect="1"/>
          </p:cNvPicPr>
          <p:nvPr/>
        </p:nvPicPr>
        <p:blipFill>
          <a:blip r:embed="rId4"/>
          <a:stretch>
            <a:fillRect/>
          </a:stretch>
        </p:blipFill>
        <p:spPr>
          <a:xfrm>
            <a:off x="261730" y="3685208"/>
            <a:ext cx="3419061" cy="3001616"/>
          </a:xfrm>
          <a:prstGeom prst="rect">
            <a:avLst/>
          </a:prstGeom>
        </p:spPr>
      </p:pic>
      <p:pic>
        <p:nvPicPr>
          <p:cNvPr id="7" name="Picture 6">
            <a:extLst>
              <a:ext uri="{FF2B5EF4-FFF2-40B4-BE49-F238E27FC236}">
                <a16:creationId xmlns:a16="http://schemas.microsoft.com/office/drawing/2014/main" id="{CE54720F-CE5D-E8C5-1B24-D8F3FA23287F}"/>
              </a:ext>
            </a:extLst>
          </p:cNvPr>
          <p:cNvPicPr>
            <a:picLocks noChangeAspect="1"/>
          </p:cNvPicPr>
          <p:nvPr/>
        </p:nvPicPr>
        <p:blipFill>
          <a:blip r:embed="rId5"/>
          <a:stretch>
            <a:fillRect/>
          </a:stretch>
        </p:blipFill>
        <p:spPr>
          <a:xfrm>
            <a:off x="261730" y="99391"/>
            <a:ext cx="6158948" cy="3464408"/>
          </a:xfrm>
          <a:prstGeom prst="rect">
            <a:avLst/>
          </a:prstGeom>
        </p:spPr>
      </p:pic>
      <p:sp>
        <p:nvSpPr>
          <p:cNvPr id="8" name="TextBox 7">
            <a:extLst>
              <a:ext uri="{FF2B5EF4-FFF2-40B4-BE49-F238E27FC236}">
                <a16:creationId xmlns:a16="http://schemas.microsoft.com/office/drawing/2014/main" id="{CE65407C-28DD-7CAE-F6C9-394702889246}"/>
              </a:ext>
            </a:extLst>
          </p:cNvPr>
          <p:cNvSpPr txBox="1"/>
          <p:nvPr/>
        </p:nvSpPr>
        <p:spPr>
          <a:xfrm>
            <a:off x="6619462" y="716014"/>
            <a:ext cx="5390321" cy="1938992"/>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2400" b="1" dirty="0">
                <a:latin typeface="Arial" panose="020B0604020202020204" pitchFamily="34" charset="0"/>
                <a:cs typeface="Arial" panose="020B0604020202020204" pitchFamily="34" charset="0"/>
              </a:rPr>
              <a:t>SNIPPETS FROM </a:t>
            </a:r>
          </a:p>
          <a:p>
            <a:pPr algn="ctr"/>
            <a:r>
              <a:rPr lang="en-IN" sz="2400" b="1" dirty="0">
                <a:latin typeface="Arial" panose="020B0604020202020204" pitchFamily="34" charset="0"/>
                <a:cs typeface="Arial" panose="020B0604020202020204" pitchFamily="34" charset="0"/>
              </a:rPr>
              <a:t>SOUTH KASHMIR FORESTS</a:t>
            </a:r>
          </a:p>
          <a:p>
            <a:pPr algn="ctr"/>
            <a:endParaRPr lang="en-IN" sz="2400" b="1" dirty="0">
              <a:latin typeface="Arial" panose="020B0604020202020204" pitchFamily="34" charset="0"/>
              <a:cs typeface="Arial" panose="020B0604020202020204" pitchFamily="34" charset="0"/>
            </a:endParaRPr>
          </a:p>
          <a:p>
            <a:pPr algn="ctr"/>
            <a:r>
              <a:rPr lang="en-IN" sz="2400" b="1" dirty="0">
                <a:latin typeface="Arial" panose="020B0604020202020204" pitchFamily="34" charset="0"/>
                <a:cs typeface="Arial" panose="020B0604020202020204" pitchFamily="34" charset="0"/>
              </a:rPr>
              <a:t>FOREST EMPLOYEES CARRYING </a:t>
            </a:r>
          </a:p>
          <a:p>
            <a:pPr algn="ctr"/>
            <a:r>
              <a:rPr lang="en-IN" sz="2400" b="1" dirty="0">
                <a:latin typeface="Arial" panose="020B0604020202020204" pitchFamily="34" charset="0"/>
                <a:cs typeface="Arial" panose="020B0604020202020204" pitchFamily="34" charset="0"/>
              </a:rPr>
              <a:t>BEHAK PARTAL (JUNE 2024)</a:t>
            </a:r>
          </a:p>
        </p:txBody>
      </p:sp>
    </p:spTree>
    <p:extLst>
      <p:ext uri="{BB962C8B-B14F-4D97-AF65-F5344CB8AC3E}">
        <p14:creationId xmlns:p14="http://schemas.microsoft.com/office/powerpoint/2010/main" val="1462065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501928672"/>
              </p:ext>
            </p:extLst>
          </p:nvPr>
        </p:nvGraphicFramePr>
        <p:xfrm>
          <a:off x="364490" y="1135297"/>
          <a:ext cx="11463020" cy="2987040"/>
        </p:xfrm>
        <a:graphic>
          <a:graphicData uri="http://schemas.openxmlformats.org/drawingml/2006/table">
            <a:tbl>
              <a:tblPr firstRow="1" bandRow="1">
                <a:tableStyleId>{93296810-A885-4BE3-A3E7-6D5BEEA58F35}</a:tableStyleId>
              </a:tblPr>
              <a:tblGrid>
                <a:gridCol w="2292604">
                  <a:extLst>
                    <a:ext uri="{9D8B030D-6E8A-4147-A177-3AD203B41FA5}">
                      <a16:colId xmlns:a16="http://schemas.microsoft.com/office/drawing/2014/main" val="20000"/>
                    </a:ext>
                  </a:extLst>
                </a:gridCol>
                <a:gridCol w="2292604">
                  <a:extLst>
                    <a:ext uri="{9D8B030D-6E8A-4147-A177-3AD203B41FA5}">
                      <a16:colId xmlns:a16="http://schemas.microsoft.com/office/drawing/2014/main" val="20001"/>
                    </a:ext>
                  </a:extLst>
                </a:gridCol>
                <a:gridCol w="2292604">
                  <a:extLst>
                    <a:ext uri="{9D8B030D-6E8A-4147-A177-3AD203B41FA5}">
                      <a16:colId xmlns:a16="http://schemas.microsoft.com/office/drawing/2014/main" val="846540827"/>
                    </a:ext>
                  </a:extLst>
                </a:gridCol>
                <a:gridCol w="2292604">
                  <a:extLst>
                    <a:ext uri="{9D8B030D-6E8A-4147-A177-3AD203B41FA5}">
                      <a16:colId xmlns:a16="http://schemas.microsoft.com/office/drawing/2014/main" val="20002"/>
                    </a:ext>
                  </a:extLst>
                </a:gridCol>
                <a:gridCol w="2292604">
                  <a:extLst>
                    <a:ext uri="{9D8B030D-6E8A-4147-A177-3AD203B41FA5}">
                      <a16:colId xmlns:a16="http://schemas.microsoft.com/office/drawing/2014/main" val="20003"/>
                    </a:ext>
                  </a:extLst>
                </a:gridCol>
              </a:tblGrid>
              <a:tr h="381000">
                <a:tc>
                  <a:txBody>
                    <a:bodyPr/>
                    <a:lstStyle/>
                    <a:p>
                      <a:pPr algn="ctr">
                        <a:buNone/>
                      </a:pPr>
                      <a:r>
                        <a:rPr lang="en-US" altLang="en-US" sz="2000" dirty="0">
                          <a:latin typeface="Arial" panose="020B0604020202020204" pitchFamily="34" charset="0"/>
                          <a:cs typeface="Arial" panose="020B0604020202020204" pitchFamily="34" charset="0"/>
                        </a:rPr>
                        <a:t>F</a:t>
                      </a:r>
                      <a:r>
                        <a:rPr lang="en-IN" altLang="en-US" sz="2000" dirty="0" err="1">
                          <a:latin typeface="Arial" panose="020B0604020202020204" pitchFamily="34" charset="0"/>
                          <a:cs typeface="Arial" panose="020B0604020202020204" pitchFamily="34" charset="0"/>
                        </a:rPr>
                        <a:t>orest</a:t>
                      </a:r>
                      <a:r>
                        <a:rPr lang="en-IN" altLang="en-US" sz="2000" dirty="0">
                          <a:latin typeface="Arial" panose="020B0604020202020204" pitchFamily="34" charset="0"/>
                          <a:cs typeface="Arial" panose="020B0604020202020204" pitchFamily="34" charset="0"/>
                        </a:rPr>
                        <a:t> D</a:t>
                      </a:r>
                    </a:p>
                  </a:txBody>
                  <a:tcPr/>
                </a:tc>
                <a:tc>
                  <a:txBody>
                    <a:bodyPr/>
                    <a:lstStyle/>
                    <a:p>
                      <a:pPr algn="ctr">
                        <a:buNone/>
                      </a:pPr>
                      <a:r>
                        <a:rPr lang="en-IN" altLang="en-US" sz="2000" dirty="0">
                          <a:latin typeface="Arial" panose="020B0604020202020204" pitchFamily="34" charset="0"/>
                          <a:cs typeface="Arial" panose="020B0604020202020204" pitchFamily="34" charset="0"/>
                        </a:rPr>
                        <a:t>No. of Grazier families</a:t>
                      </a:r>
                    </a:p>
                  </a:txBody>
                  <a:tcPr/>
                </a:tc>
                <a:tc>
                  <a:txBody>
                    <a:bodyPr/>
                    <a:lstStyle/>
                    <a:p>
                      <a:pPr algn="ctr">
                        <a:buNone/>
                      </a:pPr>
                      <a:r>
                        <a:rPr lang="en-IN" altLang="en-US" sz="2000" dirty="0">
                          <a:latin typeface="Arial" panose="020B0604020202020204" pitchFamily="34" charset="0"/>
                          <a:cs typeface="Arial" panose="020B0604020202020204" pitchFamily="34" charset="0"/>
                        </a:rPr>
                        <a:t>No. of </a:t>
                      </a:r>
                      <a:r>
                        <a:rPr lang="en-IN" altLang="en-US" sz="2000" dirty="0" err="1">
                          <a:latin typeface="Arial" panose="020B0604020202020204" pitchFamily="34" charset="0"/>
                          <a:cs typeface="Arial" panose="020B0604020202020204" pitchFamily="34" charset="0"/>
                        </a:rPr>
                        <a:t>Behaks</a:t>
                      </a:r>
                      <a:endParaRPr lang="en-IN" altLang="en-US" sz="2000" dirty="0">
                        <a:latin typeface="Arial" panose="020B0604020202020204" pitchFamily="34" charset="0"/>
                        <a:cs typeface="Arial" panose="020B0604020202020204" pitchFamily="34" charset="0"/>
                      </a:endParaRPr>
                    </a:p>
                  </a:txBody>
                  <a:tcPr/>
                </a:tc>
                <a:tc>
                  <a:txBody>
                    <a:bodyPr/>
                    <a:lstStyle/>
                    <a:p>
                      <a:pPr algn="ctr">
                        <a:buNone/>
                      </a:pPr>
                      <a:r>
                        <a:rPr lang="en-IN" altLang="en-US" sz="2000" dirty="0">
                          <a:latin typeface="Arial" panose="020B0604020202020204" pitchFamily="34" charset="0"/>
                          <a:cs typeface="Arial" panose="020B0604020202020204" pitchFamily="34" charset="0"/>
                        </a:rPr>
                        <a:t>No. of Animals</a:t>
                      </a:r>
                    </a:p>
                  </a:txBody>
                  <a:tcPr/>
                </a:tc>
                <a:tc>
                  <a:txBody>
                    <a:bodyPr/>
                    <a:lstStyle/>
                    <a:p>
                      <a:pPr algn="ctr">
                        <a:buNone/>
                      </a:pPr>
                      <a:r>
                        <a:rPr lang="en-IN" altLang="en-US" sz="2000" dirty="0">
                          <a:latin typeface="Arial" panose="020B0604020202020204" pitchFamily="34" charset="0"/>
                          <a:cs typeface="Arial" panose="020B0604020202020204" pitchFamily="34" charset="0"/>
                        </a:rPr>
                        <a:t>No. of Animals per Grazier family</a:t>
                      </a:r>
                    </a:p>
                  </a:txBody>
                  <a:tcPr/>
                </a:tc>
                <a:extLst>
                  <a:ext uri="{0D108BD9-81ED-4DB2-BD59-A6C34878D82A}">
                    <a16:rowId xmlns:a16="http://schemas.microsoft.com/office/drawing/2014/main" val="10000"/>
                  </a:ext>
                </a:extLst>
              </a:tr>
              <a:tr h="381000">
                <a:tc>
                  <a:txBody>
                    <a:bodyPr/>
                    <a:lstStyle/>
                    <a:p>
                      <a:pPr algn="ctr">
                        <a:buNone/>
                      </a:pPr>
                      <a:r>
                        <a:rPr lang="en-IN" altLang="en-US" sz="2000" b="1" dirty="0">
                          <a:latin typeface="Arial" panose="020B0604020202020204" pitchFamily="34" charset="0"/>
                          <a:cs typeface="Arial" panose="020B0604020202020204" pitchFamily="34" charset="0"/>
                        </a:rPr>
                        <a:t>Anantnag/Lidder</a:t>
                      </a:r>
                    </a:p>
                  </a:txBody>
                  <a:tcPr/>
                </a:tc>
                <a:tc>
                  <a:txBody>
                    <a:bodyPr/>
                    <a:lstStyle/>
                    <a:p>
                      <a:pPr algn="ctr">
                        <a:buNone/>
                      </a:pPr>
                      <a:r>
                        <a:rPr lang="en-IN" altLang="en-US" sz="2000" dirty="0">
                          <a:latin typeface="Arial" panose="020B0604020202020204" pitchFamily="34" charset="0"/>
                          <a:cs typeface="Arial" panose="020B0604020202020204" pitchFamily="34" charset="0"/>
                        </a:rPr>
                        <a:t>716</a:t>
                      </a:r>
                    </a:p>
                  </a:txBody>
                  <a:tcPr/>
                </a:tc>
                <a:tc>
                  <a:txBody>
                    <a:bodyPr/>
                    <a:lstStyle/>
                    <a:p>
                      <a:pPr algn="ctr">
                        <a:buNone/>
                      </a:pPr>
                      <a:r>
                        <a:rPr lang="en-IN" altLang="en-US" sz="2000" dirty="0">
                          <a:latin typeface="Arial" panose="020B0604020202020204" pitchFamily="34" charset="0"/>
                          <a:cs typeface="Arial" panose="020B0604020202020204" pitchFamily="34" charset="0"/>
                        </a:rPr>
                        <a:t>172</a:t>
                      </a:r>
                    </a:p>
                  </a:txBody>
                  <a:tcPr/>
                </a:tc>
                <a:tc>
                  <a:txBody>
                    <a:bodyPr/>
                    <a:lstStyle/>
                    <a:p>
                      <a:pPr algn="ctr">
                        <a:buNone/>
                      </a:pPr>
                      <a:r>
                        <a:rPr lang="en-IN" altLang="en-US" sz="2000">
                          <a:latin typeface="Arial" panose="020B0604020202020204" pitchFamily="34" charset="0"/>
                          <a:cs typeface="Arial" panose="020B0604020202020204" pitchFamily="34" charset="0"/>
                        </a:rPr>
                        <a:t>18897</a:t>
                      </a:r>
                    </a:p>
                  </a:txBody>
                  <a:tcPr/>
                </a:tc>
                <a:tc>
                  <a:txBody>
                    <a:bodyPr/>
                    <a:lstStyle/>
                    <a:p>
                      <a:pPr algn="ctr">
                        <a:buNone/>
                      </a:pPr>
                      <a:r>
                        <a:rPr lang="en-IN" altLang="en-US" sz="2000">
                          <a:latin typeface="Arial" panose="020B0604020202020204" pitchFamily="34" charset="0"/>
                          <a:cs typeface="Arial" panose="020B0604020202020204" pitchFamily="34" charset="0"/>
                        </a:rPr>
                        <a:t>29</a:t>
                      </a:r>
                    </a:p>
                  </a:txBody>
                  <a:tcPr/>
                </a:tc>
                <a:extLst>
                  <a:ext uri="{0D108BD9-81ED-4DB2-BD59-A6C34878D82A}">
                    <a16:rowId xmlns:a16="http://schemas.microsoft.com/office/drawing/2014/main" val="10001"/>
                  </a:ext>
                </a:extLst>
              </a:tr>
              <a:tr h="381000">
                <a:tc>
                  <a:txBody>
                    <a:bodyPr/>
                    <a:lstStyle/>
                    <a:p>
                      <a:pPr algn="ctr">
                        <a:buNone/>
                      </a:pPr>
                      <a:r>
                        <a:rPr lang="en-IN" altLang="en-US" sz="2000" b="1" dirty="0">
                          <a:latin typeface="Arial" panose="020B0604020202020204" pitchFamily="34" charset="0"/>
                          <a:cs typeface="Arial" panose="020B0604020202020204" pitchFamily="34" charset="0"/>
                        </a:rPr>
                        <a:t>Pulwama</a:t>
                      </a:r>
                    </a:p>
                  </a:txBody>
                  <a:tcPr/>
                </a:tc>
                <a:tc>
                  <a:txBody>
                    <a:bodyPr/>
                    <a:lstStyle/>
                    <a:p>
                      <a:pPr algn="ctr">
                        <a:buNone/>
                      </a:pPr>
                      <a:r>
                        <a:rPr lang="en-IN" altLang="en-US" sz="2000">
                          <a:latin typeface="Arial" panose="020B0604020202020204" pitchFamily="34" charset="0"/>
                          <a:cs typeface="Arial" panose="020B0604020202020204" pitchFamily="34" charset="0"/>
                        </a:rPr>
                        <a:t>179</a:t>
                      </a:r>
                    </a:p>
                  </a:txBody>
                  <a:tcPr/>
                </a:tc>
                <a:tc>
                  <a:txBody>
                    <a:bodyPr/>
                    <a:lstStyle/>
                    <a:p>
                      <a:pPr algn="ctr">
                        <a:buNone/>
                      </a:pPr>
                      <a:r>
                        <a:rPr lang="en-US" altLang="en-US" sz="2000" dirty="0">
                          <a:latin typeface="Arial" panose="020B0604020202020204" pitchFamily="34" charset="0"/>
                          <a:cs typeface="Arial" panose="020B0604020202020204" pitchFamily="34" charset="0"/>
                        </a:rPr>
                        <a:t>36</a:t>
                      </a:r>
                      <a:endParaRPr lang="en-IN" altLang="en-US" sz="2000" dirty="0">
                        <a:latin typeface="Arial" panose="020B0604020202020204" pitchFamily="34" charset="0"/>
                        <a:cs typeface="Arial" panose="020B0604020202020204" pitchFamily="34" charset="0"/>
                      </a:endParaRPr>
                    </a:p>
                  </a:txBody>
                  <a:tcPr/>
                </a:tc>
                <a:tc>
                  <a:txBody>
                    <a:bodyPr/>
                    <a:lstStyle/>
                    <a:p>
                      <a:pPr algn="ctr">
                        <a:buNone/>
                      </a:pPr>
                      <a:r>
                        <a:rPr lang="en-IN" altLang="en-US" sz="2000">
                          <a:latin typeface="Arial" panose="020B0604020202020204" pitchFamily="34" charset="0"/>
                          <a:cs typeface="Arial" panose="020B0604020202020204" pitchFamily="34" charset="0"/>
                        </a:rPr>
                        <a:t>6792</a:t>
                      </a:r>
                    </a:p>
                  </a:txBody>
                  <a:tcPr/>
                </a:tc>
                <a:tc>
                  <a:txBody>
                    <a:bodyPr/>
                    <a:lstStyle/>
                    <a:p>
                      <a:pPr algn="ctr">
                        <a:buNone/>
                      </a:pPr>
                      <a:r>
                        <a:rPr lang="en-IN" altLang="en-US" sz="2000">
                          <a:latin typeface="Arial" panose="020B0604020202020204" pitchFamily="34" charset="0"/>
                          <a:cs typeface="Arial" panose="020B0604020202020204" pitchFamily="34" charset="0"/>
                        </a:rPr>
                        <a:t>38</a:t>
                      </a:r>
                    </a:p>
                  </a:txBody>
                  <a:tcPr/>
                </a:tc>
                <a:extLst>
                  <a:ext uri="{0D108BD9-81ED-4DB2-BD59-A6C34878D82A}">
                    <a16:rowId xmlns:a16="http://schemas.microsoft.com/office/drawing/2014/main" val="10002"/>
                  </a:ext>
                </a:extLst>
              </a:tr>
              <a:tr h="381000">
                <a:tc>
                  <a:txBody>
                    <a:bodyPr/>
                    <a:lstStyle/>
                    <a:p>
                      <a:pPr algn="ctr">
                        <a:buNone/>
                      </a:pPr>
                      <a:r>
                        <a:rPr lang="en-IN" altLang="en-US" sz="2000" b="1">
                          <a:latin typeface="Arial" panose="020B0604020202020204" pitchFamily="34" charset="0"/>
                          <a:cs typeface="Arial" panose="020B0604020202020204" pitchFamily="34" charset="0"/>
                        </a:rPr>
                        <a:t>Shopian</a:t>
                      </a:r>
                    </a:p>
                  </a:txBody>
                  <a:tcPr/>
                </a:tc>
                <a:tc>
                  <a:txBody>
                    <a:bodyPr/>
                    <a:lstStyle/>
                    <a:p>
                      <a:pPr algn="ctr">
                        <a:buNone/>
                      </a:pPr>
                      <a:r>
                        <a:rPr lang="en-IN" altLang="en-US" sz="2000">
                          <a:latin typeface="Arial" panose="020B0604020202020204" pitchFamily="34" charset="0"/>
                          <a:cs typeface="Arial" panose="020B0604020202020204" pitchFamily="34" charset="0"/>
                        </a:rPr>
                        <a:t>2221</a:t>
                      </a:r>
                    </a:p>
                  </a:txBody>
                  <a:tcPr/>
                </a:tc>
                <a:tc>
                  <a:txBody>
                    <a:bodyPr/>
                    <a:lstStyle/>
                    <a:p>
                      <a:pPr algn="ctr">
                        <a:buNone/>
                      </a:pPr>
                      <a:r>
                        <a:rPr lang="en-US" altLang="en-US" sz="2000" dirty="0">
                          <a:latin typeface="Arial" panose="020B0604020202020204" pitchFamily="34" charset="0"/>
                          <a:cs typeface="Arial" panose="020B0604020202020204" pitchFamily="34" charset="0"/>
                        </a:rPr>
                        <a:t>116</a:t>
                      </a:r>
                      <a:endParaRPr lang="en-IN" altLang="en-US" sz="2000" dirty="0">
                        <a:latin typeface="Arial" panose="020B0604020202020204" pitchFamily="34" charset="0"/>
                        <a:cs typeface="Arial" panose="020B0604020202020204" pitchFamily="34" charset="0"/>
                      </a:endParaRPr>
                    </a:p>
                  </a:txBody>
                  <a:tcPr/>
                </a:tc>
                <a:tc>
                  <a:txBody>
                    <a:bodyPr/>
                    <a:lstStyle/>
                    <a:p>
                      <a:pPr algn="ctr">
                        <a:buNone/>
                      </a:pPr>
                      <a:r>
                        <a:rPr lang="en-IN" altLang="en-US" sz="2000">
                          <a:latin typeface="Arial" panose="020B0604020202020204" pitchFamily="34" charset="0"/>
                          <a:cs typeface="Arial" panose="020B0604020202020204" pitchFamily="34" charset="0"/>
                        </a:rPr>
                        <a:t>34620</a:t>
                      </a:r>
                    </a:p>
                  </a:txBody>
                  <a:tcPr/>
                </a:tc>
                <a:tc>
                  <a:txBody>
                    <a:bodyPr/>
                    <a:lstStyle/>
                    <a:p>
                      <a:pPr algn="ctr">
                        <a:buNone/>
                      </a:pPr>
                      <a:r>
                        <a:rPr lang="en-IN" altLang="en-US" sz="200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81000">
                <a:tc>
                  <a:txBody>
                    <a:bodyPr/>
                    <a:lstStyle/>
                    <a:p>
                      <a:pPr algn="ctr">
                        <a:buNone/>
                      </a:pPr>
                      <a:r>
                        <a:rPr lang="en-IN" altLang="en-US" sz="2000" b="1">
                          <a:latin typeface="Arial" panose="020B0604020202020204" pitchFamily="34" charset="0"/>
                          <a:cs typeface="Arial" panose="020B0604020202020204" pitchFamily="34" charset="0"/>
                        </a:rPr>
                        <a:t>Kulgam</a:t>
                      </a:r>
                    </a:p>
                  </a:txBody>
                  <a:tcPr/>
                </a:tc>
                <a:tc>
                  <a:txBody>
                    <a:bodyPr/>
                    <a:lstStyle/>
                    <a:p>
                      <a:pPr algn="ctr">
                        <a:buNone/>
                      </a:pPr>
                      <a:r>
                        <a:rPr lang="en-IN" altLang="en-US" sz="2000" dirty="0">
                          <a:latin typeface="Arial" panose="020B0604020202020204" pitchFamily="34" charset="0"/>
                          <a:cs typeface="Arial" panose="020B0604020202020204" pitchFamily="34" charset="0"/>
                        </a:rPr>
                        <a:t>879</a:t>
                      </a:r>
                    </a:p>
                  </a:txBody>
                  <a:tcPr/>
                </a:tc>
                <a:tc>
                  <a:txBody>
                    <a:bodyPr/>
                    <a:lstStyle/>
                    <a:p>
                      <a:pPr algn="ctr">
                        <a:buNone/>
                      </a:pPr>
                      <a:r>
                        <a:rPr lang="en-US" altLang="en-US" sz="2000" dirty="0">
                          <a:latin typeface="Arial" panose="020B0604020202020204" pitchFamily="34" charset="0"/>
                          <a:cs typeface="Arial" panose="020B0604020202020204" pitchFamily="34" charset="0"/>
                        </a:rPr>
                        <a:t>123</a:t>
                      </a:r>
                      <a:endParaRPr lang="en-IN" altLang="en-US" sz="2000" dirty="0">
                        <a:latin typeface="Arial" panose="020B0604020202020204" pitchFamily="34" charset="0"/>
                        <a:cs typeface="Arial" panose="020B0604020202020204" pitchFamily="34" charset="0"/>
                      </a:endParaRPr>
                    </a:p>
                  </a:txBody>
                  <a:tcPr/>
                </a:tc>
                <a:tc>
                  <a:txBody>
                    <a:bodyPr/>
                    <a:lstStyle/>
                    <a:p>
                      <a:pPr algn="ctr">
                        <a:buNone/>
                      </a:pPr>
                      <a:r>
                        <a:rPr lang="en-IN" altLang="en-US" sz="2000">
                          <a:latin typeface="Arial" panose="020B0604020202020204" pitchFamily="34" charset="0"/>
                          <a:cs typeface="Arial" panose="020B0604020202020204" pitchFamily="34" charset="0"/>
                        </a:rPr>
                        <a:t>36111</a:t>
                      </a:r>
                    </a:p>
                  </a:txBody>
                  <a:tcPr/>
                </a:tc>
                <a:tc>
                  <a:txBody>
                    <a:bodyPr/>
                    <a:lstStyle/>
                    <a:p>
                      <a:pPr algn="ctr">
                        <a:buNone/>
                      </a:pPr>
                      <a:r>
                        <a:rPr lang="en-IN" altLang="en-US" sz="200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81000">
                <a:tc>
                  <a:txBody>
                    <a:bodyPr/>
                    <a:lstStyle/>
                    <a:p>
                      <a:pPr algn="ctr">
                        <a:buNone/>
                      </a:pPr>
                      <a:r>
                        <a:rPr lang="en-IN" altLang="en-US" sz="2000" b="1" dirty="0">
                          <a:latin typeface="Arial" panose="020B0604020202020204" pitchFamily="34" charset="0"/>
                          <a:cs typeface="Arial" panose="020B0604020202020204" pitchFamily="34" charset="0"/>
                        </a:rPr>
                        <a:t>Total</a:t>
                      </a:r>
                    </a:p>
                  </a:txBody>
                  <a:tcPr/>
                </a:tc>
                <a:tc>
                  <a:txBody>
                    <a:bodyPr/>
                    <a:lstStyle/>
                    <a:p>
                      <a:pPr algn="ctr">
                        <a:buNone/>
                      </a:pPr>
                      <a:r>
                        <a:rPr lang="en-IN" altLang="en-US" sz="2000">
                          <a:latin typeface="Arial" panose="020B0604020202020204" pitchFamily="34" charset="0"/>
                          <a:cs typeface="Arial" panose="020B0604020202020204" pitchFamily="34" charset="0"/>
                        </a:rPr>
                        <a:t>5769</a:t>
                      </a:r>
                    </a:p>
                  </a:txBody>
                  <a:tcPr/>
                </a:tc>
                <a:tc>
                  <a:txBody>
                    <a:bodyPr/>
                    <a:lstStyle/>
                    <a:p>
                      <a:pPr algn="ctr">
                        <a:buNone/>
                      </a:pPr>
                      <a:r>
                        <a:rPr lang="en-US" altLang="en-US" sz="2000" dirty="0">
                          <a:latin typeface="Arial" panose="020B0604020202020204" pitchFamily="34" charset="0"/>
                          <a:cs typeface="Arial" panose="020B0604020202020204" pitchFamily="34" charset="0"/>
                        </a:rPr>
                        <a:t>447</a:t>
                      </a:r>
                      <a:endParaRPr lang="en-IN" altLang="en-US" sz="2000" dirty="0">
                        <a:latin typeface="Arial" panose="020B0604020202020204" pitchFamily="34" charset="0"/>
                        <a:cs typeface="Arial" panose="020B0604020202020204" pitchFamily="34" charset="0"/>
                      </a:endParaRPr>
                    </a:p>
                  </a:txBody>
                  <a:tcPr/>
                </a:tc>
                <a:tc>
                  <a:txBody>
                    <a:bodyPr/>
                    <a:lstStyle/>
                    <a:p>
                      <a:pPr algn="ctr">
                        <a:buNone/>
                      </a:pPr>
                      <a:r>
                        <a:rPr lang="en-IN" altLang="en-US" sz="2000">
                          <a:latin typeface="Arial" panose="020B0604020202020204" pitchFamily="34" charset="0"/>
                          <a:cs typeface="Arial" panose="020B0604020202020204" pitchFamily="34" charset="0"/>
                        </a:rPr>
                        <a:t>158220</a:t>
                      </a:r>
                    </a:p>
                  </a:txBody>
                  <a:tcPr/>
                </a:tc>
                <a:tc>
                  <a:txBody>
                    <a:bodyPr/>
                    <a:lstStyle/>
                    <a:p>
                      <a:pPr algn="ctr">
                        <a:buNone/>
                      </a:pPr>
                      <a:r>
                        <a:rPr lang="en-IN" alt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5"/>
                  </a:ext>
                </a:extLst>
              </a:tr>
            </a:tbl>
          </a:graphicData>
        </a:graphic>
      </p:graphicFrame>
      <p:sp>
        <p:nvSpPr>
          <p:cNvPr id="3" name="Text Box 2"/>
          <p:cNvSpPr txBox="1"/>
          <p:nvPr/>
        </p:nvSpPr>
        <p:spPr>
          <a:xfrm>
            <a:off x="0" y="65761"/>
            <a:ext cx="12192000" cy="830997"/>
          </a:xfrm>
          <a:prstGeom prst="rect">
            <a:avLst/>
          </a:prstGeom>
          <a:solidFill>
            <a:schemeClr val="accent6"/>
          </a:solidFill>
        </p:spPr>
        <p:txBody>
          <a:bodyPr wrap="square" rtlCol="0">
            <a:spAutoFit/>
          </a:bodyPr>
          <a:lstStyle/>
          <a:p>
            <a:pPr algn="ctr"/>
            <a:r>
              <a:rPr lang="en-IN" altLang="en-US" sz="2400" b="1" dirty="0">
                <a:latin typeface="Arial" panose="020B0604020202020204" pitchFamily="34" charset="0"/>
                <a:cs typeface="Arial" panose="020B0604020202020204" pitchFamily="34" charset="0"/>
              </a:rPr>
              <a:t>Outcome of </a:t>
            </a:r>
            <a:r>
              <a:rPr lang="en-IN" altLang="en-US" sz="2400" b="1" dirty="0" err="1">
                <a:latin typeface="Arial" panose="020B0604020202020204" pitchFamily="34" charset="0"/>
                <a:cs typeface="Arial" panose="020B0604020202020204" pitchFamily="34" charset="0"/>
              </a:rPr>
              <a:t>Behak</a:t>
            </a:r>
            <a:r>
              <a:rPr lang="en-IN" altLang="en-US" sz="2400" b="1" dirty="0">
                <a:latin typeface="Arial" panose="020B0604020202020204" pitchFamily="34" charset="0"/>
                <a:cs typeface="Arial" panose="020B0604020202020204" pitchFamily="34" charset="0"/>
              </a:rPr>
              <a:t> </a:t>
            </a:r>
            <a:r>
              <a:rPr lang="en-IN" altLang="en-US" sz="2400" b="1" dirty="0" err="1">
                <a:latin typeface="Arial" panose="020B0604020202020204" pitchFamily="34" charset="0"/>
                <a:cs typeface="Arial" panose="020B0604020202020204" pitchFamily="34" charset="0"/>
              </a:rPr>
              <a:t>Partal</a:t>
            </a:r>
            <a:endParaRPr lang="en-IN" altLang="en-US" sz="2400" b="1" dirty="0">
              <a:latin typeface="Arial" panose="020B0604020202020204" pitchFamily="34" charset="0"/>
              <a:cs typeface="Arial" panose="020B0604020202020204" pitchFamily="34" charset="0"/>
            </a:endParaRPr>
          </a:p>
          <a:p>
            <a:pPr algn="ctr"/>
            <a:r>
              <a:rPr lang="en-IN" altLang="en-US" sz="2400" b="1" dirty="0">
                <a:latin typeface="Arial" panose="020B0604020202020204" pitchFamily="34" charset="0"/>
                <a:cs typeface="Arial" panose="020B0604020202020204" pitchFamily="34" charset="0"/>
              </a:rPr>
              <a:t>Grazier information of Kashmir, South Circle</a:t>
            </a:r>
          </a:p>
        </p:txBody>
      </p:sp>
      <p:pic>
        <p:nvPicPr>
          <p:cNvPr id="4" name="Picture 3">
            <a:extLst>
              <a:ext uri="{FF2B5EF4-FFF2-40B4-BE49-F238E27FC236}">
                <a16:creationId xmlns:a16="http://schemas.microsoft.com/office/drawing/2014/main" id="{82626C23-9F43-E318-64C0-7B1306D950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2883" y="5767049"/>
            <a:ext cx="681158" cy="711116"/>
          </a:xfrm>
          <a:prstGeom prst="rect">
            <a:avLst/>
          </a:prstGeom>
        </p:spPr>
      </p:pic>
    </p:spTree>
    <p:extLst>
      <p:ext uri="{BB962C8B-B14F-4D97-AF65-F5344CB8AC3E}">
        <p14:creationId xmlns:p14="http://schemas.microsoft.com/office/powerpoint/2010/main" val="838541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745</TotalTime>
  <Words>1973</Words>
  <Application>Microsoft Office PowerPoint</Application>
  <PresentationFormat>Widescreen</PresentationFormat>
  <Paragraphs>344</Paragraphs>
  <Slides>29</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Proxima Nova Alt Rg</vt:lpstr>
      <vt:lpstr>Proxima Nova ExCn Bl</vt:lpstr>
      <vt:lpstr>Times New Roman</vt:lpstr>
      <vt:lpstr>Wingdings</vt:lpstr>
      <vt:lpstr>Office Theme</vt:lpstr>
      <vt:lpstr>1_Office Theme</vt:lpstr>
      <vt:lpstr>PowerPoint Presentation</vt:lpstr>
      <vt:lpstr> Introduction</vt:lpstr>
      <vt:lpstr> Pastoralism in Himalayas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jahan</dc:creator>
  <cp:lastModifiedBy>Ashraf Khan</cp:lastModifiedBy>
  <cp:revision>65</cp:revision>
  <dcterms:created xsi:type="dcterms:W3CDTF">2024-07-28T06:26:18Z</dcterms:created>
  <dcterms:modified xsi:type="dcterms:W3CDTF">2024-07-30T06:11:43Z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048F4F27BEE1484390E1B94C877FF9BA_11</vt:lpwstr>
  </property>
  <property fmtid="{D5CDD505-2E9C-101B-9397-08002B2CF9AE}" pid="3" name="KSOProductBuildVer">
    <vt:lpwstr>1033-12.2.0.16909</vt:lpwstr>
  </property>
</Properties>
</file>